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87" r:id="rId2"/>
    <p:sldId id="290" r:id="rId3"/>
    <p:sldId id="275" r:id="rId4"/>
    <p:sldId id="276" r:id="rId5"/>
    <p:sldId id="280" r:id="rId6"/>
    <p:sldId id="274" r:id="rId7"/>
    <p:sldId id="293" r:id="rId8"/>
    <p:sldId id="257" r:id="rId9"/>
    <p:sldId id="294" r:id="rId10"/>
    <p:sldId id="262" r:id="rId11"/>
    <p:sldId id="271" r:id="rId12"/>
    <p:sldId id="267" r:id="rId13"/>
    <p:sldId id="295" r:id="rId14"/>
    <p:sldId id="296" r:id="rId15"/>
    <p:sldId id="297" r:id="rId16"/>
    <p:sldId id="279" r:id="rId17"/>
    <p:sldId id="29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ckie Augustine" initials="J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817" autoAdjust="0"/>
  </p:normalViewPr>
  <p:slideViewPr>
    <p:cSldViewPr snapToGrid="0">
      <p:cViewPr varScale="1">
        <p:scale>
          <a:sx n="42" d="100"/>
          <a:sy n="42" d="100"/>
        </p:scale>
        <p:origin x="-211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69EF2-26E6-425E-B184-5763C47E9F55}" type="datetimeFigureOut">
              <a:rPr lang="en-US" smtClean="0"/>
              <a:t>6/29/15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9C45A-A386-4D01-AA3B-8352A6C37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31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Clicker question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C45A-A386-4D01-AA3B-8352A6C370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722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Clicker</a:t>
            </a:r>
            <a:r>
              <a:rPr lang="en-US" baseline="0" dirty="0" smtClean="0"/>
              <a:t> question</a:t>
            </a:r>
          </a:p>
          <a:p>
            <a:r>
              <a:rPr lang="en-US" dirty="0" smtClean="0"/>
              <a:t>After this, remind students that we learned last time, that promoters,</a:t>
            </a:r>
            <a:r>
              <a:rPr lang="en-US" baseline="0" dirty="0" smtClean="0"/>
              <a:t> start codons, and stop codons must all be functional to make a functioning mRNA transcript.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C45A-A386-4D01-AA3B-8352A6C370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745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C45A-A386-4D01-AA3B-8352A6C3700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9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C45A-A386-4D01-AA3B-8352A6C3700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6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Another in-class</a:t>
            </a:r>
            <a:r>
              <a:rPr lang="en-US" baseline="0" dirty="0" smtClean="0"/>
              <a:t> discussion (think, pair, share technique)?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9C45A-A386-4D01-AA3B-8352A6C3700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36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2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5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0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287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39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38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8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78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52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CB0E4-03E3-48DC-90AD-AFDAA592CA1F}" type="datetimeFigureOut">
              <a:rPr lang="en-US" smtClean="0"/>
              <a:t>6/29/15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D3758-1951-459D-B087-CF6DC26A1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9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yti.ms/1HZVGV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.xml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.xml"/><Relationship Id="rId1" Type="http://schemas.openxmlformats.org/officeDocument/2006/relationships/tags" Target="../tags/tag4.xml"/><Relationship Id="rId2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Using GMOs to teach gene expression and gene technology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296898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Authors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Geniusly</a:t>
            </a:r>
            <a:r>
              <a:rPr lang="en-US" dirty="0" smtClean="0">
                <a:solidFill>
                  <a:srgbClr val="FF0000"/>
                </a:solidFill>
              </a:rPr>
              <a:t>-Modified Ohioans</a:t>
            </a:r>
          </a:p>
          <a:p>
            <a:r>
              <a:rPr lang="en-US" dirty="0" smtClean="0"/>
              <a:t>Jackie Augustine</a:t>
            </a:r>
          </a:p>
          <a:p>
            <a:r>
              <a:rPr lang="en-US" dirty="0" smtClean="0"/>
              <a:t>Jennifer Larson</a:t>
            </a:r>
          </a:p>
          <a:p>
            <a:r>
              <a:rPr lang="en-US" dirty="0" smtClean="0"/>
              <a:t>Matt </a:t>
            </a:r>
            <a:r>
              <a:rPr lang="en-US" dirty="0" err="1" smtClean="0"/>
              <a:t>Misicka</a:t>
            </a:r>
            <a:endParaRPr lang="en-US" dirty="0" smtClean="0"/>
          </a:p>
          <a:p>
            <a:r>
              <a:rPr lang="en-US" dirty="0" smtClean="0"/>
              <a:t>Aaron Wenzel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08472" y="1825625"/>
            <a:ext cx="29689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Details</a:t>
            </a:r>
          </a:p>
          <a:p>
            <a:r>
              <a:rPr lang="en-US" dirty="0" smtClean="0"/>
              <a:t>BIO 1101</a:t>
            </a:r>
          </a:p>
          <a:p>
            <a:r>
              <a:rPr lang="en-US" dirty="0" smtClean="0"/>
              <a:t>BIO 1113</a:t>
            </a:r>
          </a:p>
          <a:p>
            <a:r>
              <a:rPr lang="en-US" dirty="0" smtClean="0"/>
              <a:t>Any number of students</a:t>
            </a:r>
            <a:endParaRPr lang="en-US" dirty="0"/>
          </a:p>
          <a:p>
            <a:r>
              <a:rPr lang="en-US" dirty="0" smtClean="0"/>
              <a:t>Start in lecture, debate in 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007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68594"/>
            <a:ext cx="7886700" cy="1325563"/>
          </a:xfrm>
        </p:spPr>
        <p:txBody>
          <a:bodyPr/>
          <a:lstStyle/>
          <a:p>
            <a:r>
              <a:rPr lang="en-US" dirty="0" smtClean="0"/>
              <a:t>The Roundup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744" y="1391905"/>
            <a:ext cx="8364512" cy="4351338"/>
          </a:xfrm>
        </p:spPr>
        <p:txBody>
          <a:bodyPr/>
          <a:lstStyle/>
          <a:p>
            <a:r>
              <a:rPr lang="en-US" dirty="0" smtClean="0"/>
              <a:t>Roundup is a very effective herbicide, but it kills crops</a:t>
            </a:r>
          </a:p>
          <a:p>
            <a:r>
              <a:rPr lang="en-US" dirty="0" smtClean="0"/>
              <a:t>Scientists furiously searched for a gene that confers resistance to Roundup, so it could be inserted into crop plants</a:t>
            </a:r>
          </a:p>
          <a:p>
            <a:pPr lvl="1"/>
            <a:r>
              <a:rPr lang="en-US" dirty="0" smtClean="0"/>
              <a:t>Why would they want this?</a:t>
            </a:r>
          </a:p>
          <a:p>
            <a:r>
              <a:rPr lang="en-US" i="1" dirty="0" smtClean="0"/>
              <a:t>Agrobacterium</a:t>
            </a:r>
            <a:r>
              <a:rPr lang="en-US" dirty="0" smtClean="0"/>
              <a:t> was found to have high tolerances to Roundup</a:t>
            </a:r>
          </a:p>
          <a:p>
            <a:r>
              <a:rPr lang="en-US" dirty="0" smtClean="0"/>
              <a:t>What they inserted: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89744" y="6176963"/>
            <a:ext cx="836451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568689" y="6008582"/>
            <a:ext cx="152400" cy="30331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721089" y="6026072"/>
            <a:ext cx="152400" cy="30331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8068767" y="5994632"/>
            <a:ext cx="152400" cy="30331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8221167" y="5997132"/>
            <a:ext cx="152400" cy="30331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188690" y="5275355"/>
            <a:ext cx="880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Plant DNA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-95564" y="5342403"/>
            <a:ext cx="880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Plant DNA</a:t>
            </a:r>
            <a:endParaRPr lang="en-US" dirty="0"/>
          </a:p>
        </p:txBody>
      </p:sp>
      <p:sp>
        <p:nvSpPr>
          <p:cNvPr id="13" name="Right Brace 12"/>
          <p:cNvSpPr/>
          <p:nvPr/>
        </p:nvSpPr>
        <p:spPr>
          <a:xfrm rot="16200000">
            <a:off x="1299188" y="5545355"/>
            <a:ext cx="161226" cy="83211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/>
          <p:cNvSpPr/>
          <p:nvPr/>
        </p:nvSpPr>
        <p:spPr>
          <a:xfrm rot="16200000">
            <a:off x="2153612" y="5537100"/>
            <a:ext cx="172677" cy="860077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Brace 14"/>
          <p:cNvSpPr/>
          <p:nvPr/>
        </p:nvSpPr>
        <p:spPr>
          <a:xfrm rot="16200000">
            <a:off x="4824865" y="3720496"/>
            <a:ext cx="161225" cy="448183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Brace 15"/>
          <p:cNvSpPr/>
          <p:nvPr/>
        </p:nvSpPr>
        <p:spPr>
          <a:xfrm rot="16200000">
            <a:off x="7495895" y="5545354"/>
            <a:ext cx="161226" cy="83211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25446" y="5110983"/>
            <a:ext cx="1074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E35S Promoter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02564" y="4890002"/>
            <a:ext cx="1074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Petunia</a:t>
            </a:r>
          </a:p>
          <a:p>
            <a:pPr algn="ctr"/>
            <a:r>
              <a:rPr lang="en-US" dirty="0" smtClean="0"/>
              <a:t>EPSP</a:t>
            </a:r>
          </a:p>
          <a:p>
            <a:pPr algn="ctr"/>
            <a:r>
              <a:rPr lang="en-US" dirty="0" smtClean="0"/>
              <a:t>CTP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909489" y="5110983"/>
            <a:ext cx="1958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Agrobacterium</a:t>
            </a:r>
            <a:r>
              <a:rPr lang="en-US" dirty="0" smtClean="0"/>
              <a:t> EPSP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6874544" y="5110983"/>
            <a:ext cx="1358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NOS Terminator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748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Roundup Story: Getting the DNA into plants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8652" b="18652"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659712" y="6211669"/>
            <a:ext cx="8122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www.nepadbiosafety.net</a:t>
            </a:r>
            <a:r>
              <a:rPr lang="en-US" dirty="0"/>
              <a:t>/subjects/biotechnology/plant-transformation-bombardment</a:t>
            </a:r>
          </a:p>
        </p:txBody>
      </p:sp>
    </p:spTree>
    <p:extLst>
      <p:ext uri="{BB962C8B-B14F-4D97-AF65-F5344CB8AC3E}">
        <p14:creationId xmlns:p14="http://schemas.microsoft.com/office/powerpoint/2010/main" val="2209749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232166"/>
            <a:ext cx="7886700" cy="1325563"/>
          </a:xfrm>
        </p:spPr>
        <p:txBody>
          <a:bodyPr/>
          <a:lstStyle/>
          <a:p>
            <a:r>
              <a:rPr lang="en-US" dirty="0" smtClean="0"/>
              <a:t>Application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92" y="884420"/>
            <a:ext cx="8589364" cy="426714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Why were promoter and terminator sequences added?</a:t>
            </a:r>
          </a:p>
          <a:p>
            <a:r>
              <a:rPr lang="en-US" dirty="0"/>
              <a:t>The 35S promoter is associated with a gene important for ribosome formation. Why would they choose this promoter?</a:t>
            </a:r>
          </a:p>
          <a:p>
            <a:r>
              <a:rPr lang="en-US" dirty="0" smtClean="0"/>
              <a:t>Next comes the sequence for a chloroplast transit peptide. This sequence directs the EPSP protein to go into chloroplasts. Why didn’t </a:t>
            </a:r>
            <a:r>
              <a:rPr lang="en-US" i="1" dirty="0" smtClean="0"/>
              <a:t>Agrobacterium</a:t>
            </a:r>
            <a:r>
              <a:rPr lang="en-US" dirty="0" smtClean="0"/>
              <a:t> EPSP have this sequence already in the gene?</a:t>
            </a:r>
          </a:p>
          <a:p>
            <a:r>
              <a:rPr lang="en-US" dirty="0" smtClean="0"/>
              <a:t>Why might it be important to insert the gene in the correct organelle/tissue?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89744" y="6176963"/>
            <a:ext cx="836451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 flipV="1">
            <a:off x="568689" y="6008582"/>
            <a:ext cx="152400" cy="30331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721089" y="6026072"/>
            <a:ext cx="152400" cy="30331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8068767" y="5994632"/>
            <a:ext cx="152400" cy="30331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8221167" y="5997132"/>
            <a:ext cx="152400" cy="30331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88690" y="5275355"/>
            <a:ext cx="880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Plant DNA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95564" y="5342403"/>
            <a:ext cx="880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Plant DNA</a:t>
            </a:r>
            <a:endParaRPr lang="en-US" dirty="0"/>
          </a:p>
        </p:txBody>
      </p:sp>
      <p:sp>
        <p:nvSpPr>
          <p:cNvPr id="11" name="Right Brace 10"/>
          <p:cNvSpPr/>
          <p:nvPr/>
        </p:nvSpPr>
        <p:spPr>
          <a:xfrm rot="16200000">
            <a:off x="1299188" y="5545355"/>
            <a:ext cx="161226" cy="83211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e 11"/>
          <p:cNvSpPr/>
          <p:nvPr/>
        </p:nvSpPr>
        <p:spPr>
          <a:xfrm rot="16200000">
            <a:off x="2153612" y="5537100"/>
            <a:ext cx="172677" cy="860077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/>
          <p:cNvSpPr/>
          <p:nvPr/>
        </p:nvSpPr>
        <p:spPr>
          <a:xfrm rot="16200000">
            <a:off x="4824865" y="3720496"/>
            <a:ext cx="161225" cy="448183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/>
          <p:cNvSpPr/>
          <p:nvPr/>
        </p:nvSpPr>
        <p:spPr>
          <a:xfrm rot="16200000">
            <a:off x="7495895" y="5545354"/>
            <a:ext cx="161226" cy="83211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25446" y="5110983"/>
            <a:ext cx="1074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E35S Promoter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702564" y="4890002"/>
            <a:ext cx="1074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Petunia</a:t>
            </a:r>
          </a:p>
          <a:p>
            <a:pPr algn="ctr"/>
            <a:r>
              <a:rPr lang="en-US" dirty="0" smtClean="0"/>
              <a:t>EPSP</a:t>
            </a:r>
          </a:p>
          <a:p>
            <a:pPr algn="ctr"/>
            <a:r>
              <a:rPr lang="en-US" dirty="0" smtClean="0"/>
              <a:t>CTP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909489" y="5110983"/>
            <a:ext cx="1958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Agrobacterium</a:t>
            </a:r>
            <a:r>
              <a:rPr lang="en-US" dirty="0" smtClean="0"/>
              <a:t> EPSP</a:t>
            </a:r>
            <a:endParaRPr lang="en-US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74544" y="5110983"/>
            <a:ext cx="1358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NOS Terminator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584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85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Pink Lemonade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35629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You are a team of scientists working in a biotech company and it is your job to create a new type of lemon that tastes like pink lemonade when squeezed. </a:t>
            </a:r>
          </a:p>
          <a:p>
            <a:r>
              <a:rPr lang="en-US" sz="2400" dirty="0" smtClean="0"/>
              <a:t>Get in groups of 3-4 and use the handout to plan out your proposed genetic construct.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331" y="3529610"/>
            <a:ext cx="6392509" cy="2967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4447" y="3196007"/>
            <a:ext cx="3433640" cy="216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896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you make your construct?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3313"/>
            <a:ext cx="8229600" cy="53904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genes will you need to include?</a:t>
            </a:r>
          </a:p>
          <a:p>
            <a:pPr lvl="1"/>
            <a:r>
              <a:rPr lang="en-US" dirty="0" smtClean="0"/>
              <a:t>Does it matter what order you put them in?</a:t>
            </a:r>
          </a:p>
          <a:p>
            <a:r>
              <a:rPr lang="en-US" dirty="0" smtClean="0"/>
              <a:t>Where in the plant would you want these genes to be expressed? </a:t>
            </a:r>
          </a:p>
          <a:p>
            <a:pPr lvl="1"/>
            <a:r>
              <a:rPr lang="en-US" dirty="0" smtClean="0"/>
              <a:t>How would you do this?</a:t>
            </a:r>
          </a:p>
          <a:p>
            <a:pPr lvl="2"/>
            <a:r>
              <a:rPr lang="en-US" dirty="0" smtClean="0"/>
              <a:t>Add a protein targeting sequence? </a:t>
            </a:r>
          </a:p>
          <a:p>
            <a:pPr lvl="2"/>
            <a:r>
              <a:rPr lang="en-US" dirty="0" smtClean="0"/>
              <a:t>Is there another way?</a:t>
            </a:r>
          </a:p>
          <a:p>
            <a:pPr lvl="3"/>
            <a:r>
              <a:rPr lang="en-US" dirty="0" smtClean="0"/>
              <a:t>Use a promoter that is on specifically in fruits. </a:t>
            </a:r>
          </a:p>
        </p:txBody>
      </p:sp>
    </p:spTree>
    <p:extLst>
      <p:ext uri="{BB962C8B-B14F-4D97-AF65-F5344CB8AC3E}">
        <p14:creationId xmlns:p14="http://schemas.microsoft.com/office/powerpoint/2010/main" val="3512807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83170"/>
            <a:ext cx="8229600" cy="1143000"/>
          </a:xfrm>
        </p:spPr>
        <p:txBody>
          <a:bodyPr/>
          <a:lstStyle/>
          <a:p>
            <a:r>
              <a:rPr lang="en-US" dirty="0" smtClean="0"/>
              <a:t>How will you make your construct?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782717"/>
            <a:ext cx="8229600" cy="6075283"/>
          </a:xfrm>
        </p:spPr>
        <p:txBody>
          <a:bodyPr>
            <a:normAutofit/>
          </a:bodyPr>
          <a:lstStyle/>
          <a:p>
            <a:pPr marL="1371600" lvl="3" indent="0">
              <a:buNone/>
            </a:pPr>
            <a:r>
              <a:rPr lang="en-US" dirty="0" smtClean="0"/>
              <a:t>ACC Oxidase – makes ethylene. This is a fruit-specific gene but if we overexpress it then the fruit will become too soft.</a:t>
            </a:r>
          </a:p>
          <a:p>
            <a:pPr marL="1371600" lvl="3" indent="0">
              <a:buNone/>
            </a:pPr>
            <a:endParaRPr lang="en-US" dirty="0"/>
          </a:p>
          <a:p>
            <a:pPr marL="1371600" lvl="3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What promoter did you use?</a:t>
            </a:r>
          </a:p>
          <a:p>
            <a:r>
              <a:rPr lang="en-US" dirty="0" smtClean="0"/>
              <a:t>Would you drink this pink lemonade?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854" y="1589198"/>
            <a:ext cx="3854997" cy="293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17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Class 2 Homework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99016"/>
            <a:ext cx="7886700" cy="494675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Debate for/against GMOs</a:t>
            </a:r>
          </a:p>
          <a:p>
            <a:r>
              <a:rPr lang="en-US" dirty="0" smtClean="0"/>
              <a:t>Support arguments with scientific literature</a:t>
            </a:r>
          </a:p>
          <a:p>
            <a:r>
              <a:rPr lang="en-US" dirty="0" smtClean="0"/>
              <a:t>Your side in the debate (for/against) will be determined the day of the debate</a:t>
            </a:r>
          </a:p>
          <a:p>
            <a:r>
              <a:rPr lang="en-US" dirty="0" smtClean="0"/>
              <a:t>Each </a:t>
            </a:r>
            <a:r>
              <a:rPr lang="en-US" dirty="0"/>
              <a:t>group gets to make a brief opening statement defending their assigned position (about 4-5 minutes)</a:t>
            </a:r>
          </a:p>
          <a:p>
            <a:pPr lvl="0"/>
            <a:r>
              <a:rPr lang="en-US" dirty="0"/>
              <a:t>G</a:t>
            </a:r>
            <a:r>
              <a:rPr lang="en-US" dirty="0" smtClean="0"/>
              <a:t>roups </a:t>
            </a:r>
            <a:r>
              <a:rPr lang="en-US" dirty="0"/>
              <a:t>opposing get to challenge your view with one or two questions</a:t>
            </a:r>
          </a:p>
          <a:p>
            <a:pPr lvl="0"/>
            <a:r>
              <a:rPr lang="en-US" dirty="0"/>
              <a:t>I</a:t>
            </a:r>
            <a:r>
              <a:rPr lang="en-US" dirty="0" smtClean="0"/>
              <a:t>nitial </a:t>
            </a:r>
            <a:r>
              <a:rPr lang="en-US" dirty="0"/>
              <a:t>group answers the questions (1-2 minutes)</a:t>
            </a:r>
          </a:p>
          <a:p>
            <a:pPr lvl="0"/>
            <a:r>
              <a:rPr lang="en-US" dirty="0"/>
              <a:t>T</a:t>
            </a:r>
            <a:r>
              <a:rPr lang="en-US" dirty="0" smtClean="0"/>
              <a:t>ime </a:t>
            </a:r>
            <a:r>
              <a:rPr lang="en-US" dirty="0"/>
              <a:t>permitting we will go to a more general discussion involving all </a:t>
            </a:r>
            <a:r>
              <a:rPr lang="en-US" dirty="0" smtClean="0"/>
              <a:t>groups</a:t>
            </a: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Debate will occur in lab next week.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517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Class 3: Horizontal Gene Transfer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Mechanisms </a:t>
            </a:r>
            <a:r>
              <a:rPr lang="en-US" dirty="0"/>
              <a:t>of horizontal gene transfer: How can we tell them apart?</a:t>
            </a:r>
          </a:p>
          <a:p>
            <a:r>
              <a:rPr lang="en-US" dirty="0"/>
              <a:t>Activity: Ask students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1) </a:t>
            </a:r>
            <a:r>
              <a:rPr lang="en-US" dirty="0"/>
              <a:t>how they can tell if corn is genetically modified or not?</a:t>
            </a:r>
          </a:p>
          <a:p>
            <a:pPr marL="457200" lvl="1" indent="0">
              <a:buNone/>
            </a:pPr>
            <a:r>
              <a:rPr lang="en-US" dirty="0"/>
              <a:t>2</a:t>
            </a:r>
            <a:r>
              <a:rPr lang="en-US" dirty="0" smtClean="0"/>
              <a:t>) how </a:t>
            </a:r>
            <a:r>
              <a:rPr lang="en-US" dirty="0"/>
              <a:t>they would be able to determine if a GMO had </a:t>
            </a:r>
            <a:r>
              <a:rPr lang="en-US" dirty="0" smtClean="0"/>
              <a:t>spread to wild plants.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05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Pre-Class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Read: </a:t>
            </a:r>
            <a:r>
              <a:rPr lang="en-US" dirty="0"/>
              <a:t>Weed Killer, Long Cleared, Is </a:t>
            </a:r>
            <a:r>
              <a:rPr lang="en-US" dirty="0" smtClean="0"/>
              <a:t>Doubted</a:t>
            </a:r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nyti.ms/1HZVGVH</a:t>
            </a:r>
            <a:r>
              <a:rPr lang="en-US" dirty="0" smtClean="0"/>
              <a:t>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584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REVIEW: </a:t>
            </a:r>
            <a:br>
              <a:rPr lang="en-US" dirty="0" smtClean="0"/>
            </a:br>
            <a:r>
              <a:rPr lang="en-US" dirty="0" smtClean="0"/>
              <a:t>Transcription cannot begin until…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76200" y="1632397"/>
            <a:ext cx="8610600" cy="5668963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The two DNA strands have completely separated and exposed the promoter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RNA polymerase binds to the promoter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The 5’ caps are removed from the mRNA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The DNA introns are removed from the template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DNA nucleases have isolated the transcription unit</a:t>
            </a:r>
            <a:endParaRPr lang="en-US" dirty="0"/>
          </a:p>
        </p:txBody>
      </p:sp>
      <p:sp>
        <p:nvSpPr>
          <p:cNvPr id="5" name="TPCountdownTrigger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TPCountdown" hidden="1"/>
          <p:cNvGrpSpPr/>
          <p:nvPr>
            <p:custDataLst>
              <p:tags r:id="rId3"/>
            </p:custDataLst>
          </p:nvPr>
        </p:nvGrpSpPr>
        <p:grpSpPr>
          <a:xfrm>
            <a:off x="152400" y="228600"/>
            <a:ext cx="838200" cy="635000"/>
            <a:chOff x="8318500" y="6032500"/>
            <a:chExt cx="838200" cy="635000"/>
          </a:xfrm>
        </p:grpSpPr>
        <p:sp>
          <p:nvSpPr>
            <p:cNvPr id="6" name="CountdownShape" hidden="1"/>
            <p:cNvSpPr/>
            <p:nvPr/>
          </p:nvSpPr>
          <p:spPr>
            <a:xfrm>
              <a:off x="8318500" y="6032500"/>
              <a:ext cx="838200" cy="609600"/>
            </a:xfrm>
            <a:prstGeom prst="ellipse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rgbClr val="FFFFFF"/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ountdownText" hidden="1"/>
            <p:cNvSpPr txBox="1"/>
            <p:nvPr/>
          </p:nvSpPr>
          <p:spPr>
            <a:xfrm>
              <a:off x="8318500" y="6032500"/>
              <a:ext cx="8382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ctr"/>
              <a:r>
                <a:rPr lang="en-US" sz="2400" b="1" smtClean="0">
                  <a:latin typeface="Tahoma"/>
                </a:rPr>
                <a:t>1</a:t>
              </a:r>
              <a:endParaRPr lang="en-US" sz="2400" b="1">
                <a:latin typeface="Tahoma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12700" y="2411858"/>
            <a:ext cx="7607300" cy="609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0573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REVIEW: </a:t>
            </a:r>
            <a:br>
              <a:rPr lang="en-US" dirty="0" smtClean="0"/>
            </a:br>
            <a:r>
              <a:rPr lang="en-US" dirty="0" smtClean="0"/>
              <a:t>What is transcribed…</a:t>
            </a:r>
            <a:endParaRPr lang="en-US" dirty="0"/>
          </a:p>
        </p:txBody>
      </p:sp>
      <p:sp>
        <p:nvSpPr>
          <p:cNvPr id="3" name="TPAnswers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76200" y="1632397"/>
            <a:ext cx="8610600" cy="5668963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Promoter, start codon, gene, stop codon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Promoter, start codon, gene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/>
              <a:t>Start codon, gene, stop codon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Start codon, gene</a:t>
            </a:r>
          </a:p>
          <a:p>
            <a:pPr marL="514350" indent="-514350">
              <a:buFont typeface="Arial" pitchFamily="34" charset="0"/>
              <a:buAutoNum type="alphaUcPeriod"/>
            </a:pPr>
            <a:r>
              <a:rPr lang="en-US" dirty="0" smtClean="0"/>
              <a:t>Only the gene</a:t>
            </a:r>
            <a:endParaRPr lang="en-US" dirty="0"/>
          </a:p>
        </p:txBody>
      </p:sp>
      <p:sp>
        <p:nvSpPr>
          <p:cNvPr id="5" name="TPCountdownTrigger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TPCountdown" hidden="1"/>
          <p:cNvGrpSpPr/>
          <p:nvPr>
            <p:custDataLst>
              <p:tags r:id="rId3"/>
            </p:custDataLst>
          </p:nvPr>
        </p:nvGrpSpPr>
        <p:grpSpPr>
          <a:xfrm>
            <a:off x="152400" y="228600"/>
            <a:ext cx="838200" cy="635000"/>
            <a:chOff x="8318500" y="6032500"/>
            <a:chExt cx="838200" cy="635000"/>
          </a:xfrm>
        </p:grpSpPr>
        <p:sp>
          <p:nvSpPr>
            <p:cNvPr id="6" name="CountdownShape" hidden="1"/>
            <p:cNvSpPr/>
            <p:nvPr/>
          </p:nvSpPr>
          <p:spPr>
            <a:xfrm>
              <a:off x="8318500" y="6032500"/>
              <a:ext cx="838200" cy="609600"/>
            </a:xfrm>
            <a:prstGeom prst="ellipse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rgbClr val="FFFFFF"/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ountdownText" hidden="1"/>
            <p:cNvSpPr txBox="1"/>
            <p:nvPr/>
          </p:nvSpPr>
          <p:spPr>
            <a:xfrm>
              <a:off x="8318500" y="6032500"/>
              <a:ext cx="838200" cy="635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ctr"/>
              <a:r>
                <a:rPr lang="en-US" sz="2400" b="1" smtClean="0">
                  <a:latin typeface="Tahoma"/>
                </a:rPr>
                <a:t>1</a:t>
              </a:r>
              <a:endParaRPr lang="en-US" sz="2400" b="1">
                <a:latin typeface="Tahoma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0" y="2582661"/>
            <a:ext cx="5156616" cy="609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2932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725" y="314793"/>
            <a:ext cx="8424472" cy="62508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Learning Objective for this Tidbit:</a:t>
            </a:r>
          </a:p>
          <a:p>
            <a:r>
              <a:rPr lang="en-US" dirty="0" smtClean="0"/>
              <a:t>Students </a:t>
            </a:r>
            <a:r>
              <a:rPr lang="en-US" dirty="0"/>
              <a:t>will be able to: </a:t>
            </a:r>
            <a:endParaRPr lang="en-US" dirty="0" smtClean="0"/>
          </a:p>
          <a:p>
            <a:pPr lvl="1"/>
            <a:r>
              <a:rPr lang="en-US" dirty="0" smtClean="0"/>
              <a:t>Predict </a:t>
            </a:r>
            <a:r>
              <a:rPr lang="en-US" dirty="0"/>
              <a:t>new traits of organisms that are transfected with plasmids </a:t>
            </a:r>
          </a:p>
          <a:p>
            <a:pPr lvl="1"/>
            <a:r>
              <a:rPr lang="en-US" dirty="0" smtClean="0"/>
              <a:t>Explain </a:t>
            </a:r>
            <a:r>
              <a:rPr lang="en-US" dirty="0"/>
              <a:t>how plasmids are constructed </a:t>
            </a:r>
          </a:p>
          <a:p>
            <a:pPr lvl="1"/>
            <a:r>
              <a:rPr lang="en-US" dirty="0" smtClean="0"/>
              <a:t>Describe </a:t>
            </a:r>
            <a:r>
              <a:rPr lang="en-US" dirty="0"/>
              <a:t>what a GMO is </a:t>
            </a:r>
          </a:p>
          <a:p>
            <a:pPr lvl="1"/>
            <a:r>
              <a:rPr lang="en-US" dirty="0" smtClean="0"/>
              <a:t>Evaluate </a:t>
            </a:r>
            <a:r>
              <a:rPr lang="en-US" dirty="0"/>
              <a:t>the effects of introducing new genes to </a:t>
            </a:r>
            <a:r>
              <a:rPr lang="en-US" dirty="0" smtClean="0"/>
              <a:t>organisms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Learning Objectives for other Tidbits:</a:t>
            </a:r>
          </a:p>
          <a:p>
            <a:r>
              <a:rPr lang="en-US" dirty="0" smtClean="0"/>
              <a:t>Students will be able to:</a:t>
            </a:r>
          </a:p>
          <a:p>
            <a:pPr lvl="1"/>
            <a:r>
              <a:rPr lang="en-US" dirty="0" smtClean="0"/>
              <a:t>Debate </a:t>
            </a:r>
            <a:r>
              <a:rPr lang="en-US" dirty="0"/>
              <a:t>the pros and cons of GMOs </a:t>
            </a:r>
          </a:p>
          <a:p>
            <a:pPr lvl="1"/>
            <a:r>
              <a:rPr lang="en-US" dirty="0" smtClean="0"/>
              <a:t>Identify </a:t>
            </a:r>
            <a:r>
              <a:rPr lang="en-US" dirty="0"/>
              <a:t>regulatory elements important for gene expression </a:t>
            </a:r>
          </a:p>
          <a:p>
            <a:pPr lvl="1"/>
            <a:r>
              <a:rPr lang="en-US" dirty="0" smtClean="0"/>
              <a:t>Communicate </a:t>
            </a:r>
            <a:r>
              <a:rPr lang="en-US" dirty="0"/>
              <a:t>the relationship between genotype and phenotype </a:t>
            </a:r>
          </a:p>
          <a:p>
            <a:pPr lvl="1"/>
            <a:r>
              <a:rPr lang="en-US" dirty="0" smtClean="0"/>
              <a:t>Propose </a:t>
            </a:r>
            <a:r>
              <a:rPr lang="en-US" dirty="0"/>
              <a:t>experiments to test whether a plant is a GMO or not </a:t>
            </a:r>
          </a:p>
          <a:p>
            <a:r>
              <a:rPr lang="en-US" dirty="0"/>
              <a:t>General Skills: </a:t>
            </a:r>
            <a:endParaRPr lang="en-US" dirty="0" smtClean="0"/>
          </a:p>
          <a:p>
            <a:pPr lvl="1"/>
            <a:r>
              <a:rPr lang="en-US" dirty="0" smtClean="0"/>
              <a:t>Students </a:t>
            </a:r>
            <a:r>
              <a:rPr lang="en-US" dirty="0"/>
              <a:t>will take part in scientific discussions/debates </a:t>
            </a:r>
          </a:p>
          <a:p>
            <a:pPr lvl="1"/>
            <a:r>
              <a:rPr lang="en-US" dirty="0" smtClean="0"/>
              <a:t>Students </a:t>
            </a:r>
            <a:r>
              <a:rPr lang="en-US" dirty="0"/>
              <a:t>will practice utilizing the scientific method</a:t>
            </a:r>
          </a:p>
        </p:txBody>
      </p:sp>
    </p:spTree>
    <p:extLst>
      <p:ext uri="{BB962C8B-B14F-4D97-AF65-F5344CB8AC3E}">
        <p14:creationId xmlns:p14="http://schemas.microsoft.com/office/powerpoint/2010/main" val="3712655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49114"/>
            <a:ext cx="7886700" cy="509665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Is this corn genetically modified, conventional or organic?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does it mean to be genetically modified?</a:t>
            </a:r>
          </a:p>
          <a:p>
            <a:r>
              <a:rPr lang="en-US" dirty="0" smtClean="0"/>
              <a:t>Are you for/against/undecided regarding the use of GMOs?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410097"/>
            <a:ext cx="7886700" cy="7891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The Roundup Story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997293"/>
            <a:ext cx="3810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66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Roundup?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ebshop-agro.mertens-groep.nl/images/1/0/1010140/bigz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595" y="3460151"/>
            <a:ext cx="2679491" cy="357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ydws-export.jddistrib.moonda.com/var/plain_site/storage/images/media/product-images-teamsite-common-folder/media/images/product/equipment/sprayers/r2/hero/p40_6210r_r962i_eric_14_942x458_jpg/25336-1-eng-GB/p40_6210R_R962i_Eric_14_942x458_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3798"/>
            <a:ext cx="7286788" cy="354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25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10097"/>
            <a:ext cx="7886700" cy="789117"/>
          </a:xfrm>
        </p:spPr>
        <p:txBody>
          <a:bodyPr/>
          <a:lstStyle/>
          <a:p>
            <a:r>
              <a:rPr lang="en-US" dirty="0" smtClean="0"/>
              <a:t>The Roundup Story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376" t="9492" r="13375" b="5502"/>
          <a:stretch/>
        </p:blipFill>
        <p:spPr>
          <a:xfrm>
            <a:off x="173798" y="1083094"/>
            <a:ext cx="8796404" cy="573945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23082" y="4272197"/>
            <a:ext cx="2803161" cy="25858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4170" t="38166" r="37212" b="25973"/>
          <a:stretch/>
        </p:blipFill>
        <p:spPr>
          <a:xfrm>
            <a:off x="5576340" y="5243432"/>
            <a:ext cx="3567659" cy="14794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685613" y="4497049"/>
            <a:ext cx="1259174" cy="854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535711" y="4616970"/>
            <a:ext cx="764499" cy="7345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300210" y="4616970"/>
            <a:ext cx="329783" cy="7345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300210" y="4616970"/>
            <a:ext cx="1109272" cy="7345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54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10097"/>
            <a:ext cx="7886700" cy="789117"/>
          </a:xfrm>
        </p:spPr>
        <p:txBody>
          <a:bodyPr/>
          <a:lstStyle/>
          <a:p>
            <a:r>
              <a:rPr lang="en-US" dirty="0" smtClean="0"/>
              <a:t>The Roundup Story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3376" t="9492" r="13375" b="5502"/>
          <a:stretch/>
        </p:blipFill>
        <p:spPr>
          <a:xfrm>
            <a:off x="173798" y="1083094"/>
            <a:ext cx="8796404" cy="5739453"/>
          </a:xfrm>
          <a:prstGeom prst="rect">
            <a:avLst/>
          </a:prstGeom>
        </p:spPr>
      </p:pic>
      <p:pic>
        <p:nvPicPr>
          <p:cNvPr id="13" name="Picture 6" descr="glyphosate molecule--glyphosate is the active ingredient in Roundup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6640"/>
            <a:ext cx="2717442" cy="139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14170" t="38166" r="37212" b="25973"/>
          <a:stretch/>
        </p:blipFill>
        <p:spPr>
          <a:xfrm>
            <a:off x="5576340" y="5243432"/>
            <a:ext cx="3567659" cy="14794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685613" y="4497049"/>
            <a:ext cx="1259174" cy="854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535711" y="4616970"/>
            <a:ext cx="764499" cy="7345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300210" y="4616970"/>
            <a:ext cx="329783" cy="7345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300210" y="4616970"/>
            <a:ext cx="1109272" cy="7345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853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TYPE" val="MultiChoiceSlide"/>
  <p:tag name="TPQUESTIONXML" val="﻿&lt;?xml version=&quot;1.0&quot; encoding=&quot;utf-8&quot;?&gt;&#10;&lt;questionlist&gt;&#10;    &lt;properties&gt;&#10;        &lt;guid&gt;5A8D1497B57B4766827D081D8721A0B3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387C418280748A4885085BD757C3130&lt;/guid&gt;&#10;            &lt;repollguid&gt;4E3B68D421264C0BB59B247514DCDDCD&lt;/repollguid&gt;&#10;            &lt;sourceid&gt;578406C72F074677B237D7C07F9D67D0&lt;/sourceid&gt;&#10;            &lt;questiontext&gt;Transcription cannot begin until…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983C8C3CC2EA4C978EDDA54FEA4A5FDC&lt;/guid&gt;&#10;                    &lt;answertext&gt;The two DNA strands have completely separated and exposed the promoter&lt;/answertext&gt;&#10;                    &lt;valuetype&gt;-1&lt;/valuetype&gt;&#10;                &lt;/answer&gt;&#10;                &lt;answer&gt;&#10;                    &lt;guid&gt;5D6B4E09C1234D648208AFA461571AA8&lt;/guid&gt;&#10;                    &lt;answertext&gt;RNA polymerase binds to the promoter&lt;/answertext&gt;&#10;                    &lt;valuetype&gt;1&lt;/valuetype&gt;&#10;                &lt;/answer&gt;&#10;                &lt;answer&gt;&#10;                    &lt;guid&gt;00F81F1E3A314C2A9DB520AB9ACB8536&lt;/guid&gt;&#10;                    &lt;answertext&gt;The 5’ caps are removed from the mRNA&lt;/answertext&gt;&#10;                    &lt;valuetype&gt;-1&lt;/valuetype&gt;&#10;                &lt;/answer&gt;&#10;                &lt;answer&gt;&#10;                    &lt;guid&gt;BB128DB0CD924D15A9618B1AC4222AA6&lt;/guid&gt;&#10;                    &lt;answertext&gt;The DNA introns are removed from the template&lt;/answertext&gt;&#10;                    &lt;valuetype&gt;-1&lt;/valuetype&gt;&#10;                &lt;/answer&gt;&#10;                &lt;answer&gt;&#10;                    &lt;guid&gt;5FC1F415F685456C9B4E4AC679846888&lt;/guid&gt;&#10;                    &lt;answertext&gt;DNA nucleases have isolated the transcription unit&lt;/answertext&gt;&#10;                    &lt;valuetype&gt;-1&lt;/valuetype&gt;&#10;                &lt;/answer&gt;&#10;            &lt;/answers&gt;&#10;        &lt;/multichoice&gt;&#10;    &lt;/questions&gt;&#10;&lt;/questionlist&gt;"/>
  <p:tag name="RESULTS" val="Transcription cannot begin until…&#10;50[;]63[;]50[;]False[;]33[;]&#10;2.16[;]2[;]0.856971411425142[;]0.7344&#10;8[;]-1[;]The two DNA strands have completely separated and exposed the promoter1[;]The two DNA strands have completely separated and exposed the promoter[;]&#10;33[;]1[;]RNA polymerase binds to the promoter2[;]RNA polymerase binds to the promoter[;]&#10;2[;]-1[;]The 5’ caps are removed from the mRNA3[;]The 5’ caps are removed from the mRNA[;]&#10;7[;]-1[;]The DNA introns are removed from the template4[;]The DNA introns are removed from the template[;]&#10;0[;]-1[;]DNA nucleases have isolated the transcription unit5[;]DNA nucleases have isolated the transcription unit[;]&#10;"/>
  <p:tag name="HASRESULTS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3"/>
  <p:tag name="TPCOUNTDOWNSECONDS" val="3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VECHARTING" val="False"/>
  <p:tag name="AUTOOPENPOLL" val="True"/>
  <p:tag name="TYPE" val="MultiChoiceSlide"/>
  <p:tag name="TPQUESTIONXML" val="﻿&lt;?xml version=&quot;1.0&quot; encoding=&quot;utf-8&quot;?&gt;&#10;&lt;questionlist&gt;&#10;    &lt;properties&gt;&#10;        &lt;guid&gt;5A8D1497B57B4766827D081D8721A0B3&lt;/guid&gt;&#10;        &lt;description /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4387C418280748A4885085BD757C3130&lt;/guid&gt;&#10;            &lt;repollguid&gt;4E3B68D421264C0BB59B247514DCDDCD&lt;/repollguid&gt;&#10;            &lt;sourceid&gt;578406C72F074677B237D7C07F9D67D0&lt;/sourceid&gt;&#10;            &lt;questiontext&gt;Transcription cannot begin until…&lt;/questiontext&gt;&#10;            &lt;showresults&gt;True&lt;/showresults&gt;&#10;            &lt;responsegrid&gt;0&lt;/responsegrid&gt;&#10;            &lt;countdowntimer&gt;False&lt;/countdowntimer&gt;&#10;            &lt;countdowntime&gt;30&lt;/countdowntime&gt;&#10;            &lt;correctvalue&gt;1&lt;/correctvalue&gt;&#10;            &lt;incorrectvalue&gt;0&lt;/incorrectvalue&gt;&#10;            &lt;responselimit&gt;1&lt;/responselimit&gt;&#10;            &lt;bulletstyle&gt;2&lt;/bulletstyle&gt;&#10;            &lt;correctanswerindicator&gt;True&lt;/correctanswerindicator&gt;&#10;            &lt;answers&gt;&#10;                &lt;answer&gt;&#10;                    &lt;guid&gt;983C8C3CC2EA4C978EDDA54FEA4A5FDC&lt;/guid&gt;&#10;                    &lt;answertext&gt;The two DNA strands have completely separated and exposed the promoter&lt;/answertext&gt;&#10;                    &lt;valuetype&gt;-1&lt;/valuetype&gt;&#10;                &lt;/answer&gt;&#10;                &lt;answer&gt;&#10;                    &lt;guid&gt;5D6B4E09C1234D648208AFA461571AA8&lt;/guid&gt;&#10;                    &lt;answertext&gt;RNA polymerase binds to the promoter&lt;/answertext&gt;&#10;                    &lt;valuetype&gt;1&lt;/valuetype&gt;&#10;                &lt;/answer&gt;&#10;                &lt;answer&gt;&#10;                    &lt;guid&gt;00F81F1E3A314C2A9DB520AB9ACB8536&lt;/guid&gt;&#10;                    &lt;answertext&gt;The 5’ caps are removed from the mRNA&lt;/answertext&gt;&#10;                    &lt;valuetype&gt;-1&lt;/valuetype&gt;&#10;                &lt;/answer&gt;&#10;                &lt;answer&gt;&#10;                    &lt;guid&gt;BB128DB0CD924D15A9618B1AC4222AA6&lt;/guid&gt;&#10;                    &lt;answertext&gt;The DNA introns are removed from the template&lt;/answertext&gt;&#10;                    &lt;valuetype&gt;-1&lt;/valuetype&gt;&#10;                &lt;/answer&gt;&#10;                &lt;answer&gt;&#10;                    &lt;guid&gt;5FC1F415F685456C9B4E4AC679846888&lt;/guid&gt;&#10;                    &lt;answertext&gt;DNA nucleases have isolated the transcription unit&lt;/answertext&gt;&#10;                    &lt;valuetype&gt;-1&lt;/valuetype&gt;&#10;                &lt;/answer&gt;&#10;            &lt;/answers&gt;&#10;        &lt;/multichoice&gt;&#10;    &lt;/questions&gt;&#10;&lt;/questionlist&gt;"/>
  <p:tag name="RESULTS" val="Transcription cannot begin until…&#10;50[;]63[;]50[;]False[;]33[;]&#10;2.16[;]2[;]0.856971411425142[;]0.7344&#10;8[;]-1[;]The two DNA strands have completely separated and exposed the promoter1[;]The two DNA strands have completely separated and exposed the promoter[;]&#10;33[;]1[;]RNA polymerase binds to the promoter2[;]RNA polymerase binds to the promoter[;]&#10;2[;]-1[;]The 5’ caps are removed from the mRNA3[;]The 5’ caps are removed from the mRNA[;]&#10;7[;]-1[;]The DNA introns are removed from the template4[;]The DNA introns are removed from the template[;]&#10;0[;]-1[;]DNA nucleases have isolated the transcription unit5[;]DNA nucleases have isolated the transcription unit[;]&#10;"/>
  <p:tag name="HASRESULTS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EROBASED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3"/>
  <p:tag name="TPCOUNTDOWNSECONDS" val="3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1697</TotalTime>
  <Words>821</Words>
  <Application>Microsoft Macintosh PowerPoint</Application>
  <PresentationFormat>On-screen Show (4:3)</PresentationFormat>
  <Paragraphs>134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Using GMOs to teach gene expression and gene technology</vt:lpstr>
      <vt:lpstr>Pre-Class Activity</vt:lpstr>
      <vt:lpstr>REVIEW:  Transcription cannot begin until…</vt:lpstr>
      <vt:lpstr>REVIEW:  What is transcribed…</vt:lpstr>
      <vt:lpstr>PowerPoint Presentation</vt:lpstr>
      <vt:lpstr>PowerPoint Presentation</vt:lpstr>
      <vt:lpstr>What is Roundup?</vt:lpstr>
      <vt:lpstr>The Roundup Story</vt:lpstr>
      <vt:lpstr>The Roundup Story</vt:lpstr>
      <vt:lpstr>The Roundup Story</vt:lpstr>
      <vt:lpstr>The Roundup Story: Getting the DNA into plants</vt:lpstr>
      <vt:lpstr>Application questions</vt:lpstr>
      <vt:lpstr>Pink Lemonade</vt:lpstr>
      <vt:lpstr>How will you make your construct?</vt:lpstr>
      <vt:lpstr>How will you make your construct?</vt:lpstr>
      <vt:lpstr>Class 2 Homework</vt:lpstr>
      <vt:lpstr>Class 3: Horizontal Gene Transfer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REVIEW:  Transcription cannot begin until…</dc:title>
  <dc:creator>Jackie Augustine</dc:creator>
  <cp:lastModifiedBy>Jennifer Larson</cp:lastModifiedBy>
  <cp:revision>46</cp:revision>
  <dcterms:created xsi:type="dcterms:W3CDTF">2015-06-10T00:16:29Z</dcterms:created>
  <dcterms:modified xsi:type="dcterms:W3CDTF">2015-06-29T22:41:19Z</dcterms:modified>
</cp:coreProperties>
</file>