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84" r:id="rId2"/>
    <p:sldId id="300" r:id="rId3"/>
    <p:sldId id="298" r:id="rId4"/>
    <p:sldId id="296" r:id="rId5"/>
    <p:sldId id="285" r:id="rId6"/>
    <p:sldId id="286" r:id="rId7"/>
    <p:sldId id="294" r:id="rId8"/>
    <p:sldId id="280" r:id="rId9"/>
    <p:sldId id="281" r:id="rId10"/>
    <p:sldId id="282" r:id="rId11"/>
    <p:sldId id="257" r:id="rId12"/>
    <p:sldId id="270" r:id="rId13"/>
    <p:sldId id="258" r:id="rId14"/>
    <p:sldId id="272" r:id="rId15"/>
    <p:sldId id="283" r:id="rId16"/>
    <p:sldId id="273" r:id="rId17"/>
    <p:sldId id="262" r:id="rId18"/>
    <p:sldId id="289" r:id="rId19"/>
    <p:sldId id="292" r:id="rId20"/>
    <p:sldId id="264" r:id="rId21"/>
    <p:sldId id="274" r:id="rId22"/>
    <p:sldId id="275" r:id="rId23"/>
    <p:sldId id="265" r:id="rId24"/>
    <p:sldId id="297" r:id="rId25"/>
    <p:sldId id="268" r:id="rId26"/>
    <p:sldId id="277" r:id="rId27"/>
    <p:sldId id="279" r:id="rId28"/>
    <p:sldId id="276" r:id="rId29"/>
    <p:sldId id="301" r:id="rId30"/>
    <p:sldId id="302" r:id="rId31"/>
    <p:sldId id="271" r:id="rId32"/>
    <p:sldId id="287" r:id="rId33"/>
    <p:sldId id="303" r:id="rId34"/>
    <p:sldId id="304" r:id="rId35"/>
    <p:sldId id="305" r:id="rId36"/>
    <p:sldId id="260" r:id="rId37"/>
    <p:sldId id="295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7" autoAdjust="0"/>
    <p:restoredTop sz="84015" autoAdjust="0"/>
  </p:normalViewPr>
  <p:slideViewPr>
    <p:cSldViewPr>
      <p:cViewPr>
        <p:scale>
          <a:sx n="60" d="100"/>
          <a:sy n="60" d="100"/>
        </p:scale>
        <p:origin x="-1440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01A45-BCBB-4766-9E19-0E01F9ED186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070C6-94E3-4895-9BF6-9C246E034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820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Maybe cut the movie, save 1-2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8863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99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</a:t>
            </a:r>
            <a:r>
              <a:rPr lang="en-US" baseline="0" dirty="0" smtClean="0"/>
              <a:t> they pick graph 5 for Flask C, ask them to also evaluate graph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342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3558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995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270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process is happening</a:t>
            </a:r>
            <a:r>
              <a:rPr lang="en-US" baseline="0" dirty="0" smtClean="0"/>
              <a:t> here? What can explain how the frequency of resistance increases?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3478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Maybe make a slide with a series of pictures of the</a:t>
            </a:r>
            <a:r>
              <a:rPr lang="en-US" baseline="0" dirty="0" smtClean="0"/>
              <a:t> three people interacting to save the time from students needing to get up, learn how to act out the skit,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0160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tight for time,</a:t>
            </a:r>
            <a:r>
              <a:rPr lang="en-US" baseline="0" dirty="0" smtClean="0"/>
              <a:t> “Think about this at home and bring it </a:t>
            </a:r>
            <a:r>
              <a:rPr lang="en-US" baseline="0" smtClean="0"/>
              <a:t>back tomorrow!”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86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Maybe hide slide to save time; skip straight to increases in antibiotic resistance because that’s scary and interesting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72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Said maybe to skip this; but I think we should try to keep it; if tight for time, could just show them the graphic with different types of mechanisms</a:t>
            </a:r>
            <a:r>
              <a:rPr lang="en-US" baseline="0" dirty="0" smtClean="0"/>
              <a:t> of action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Important for students to know how antibiotics target bacteria in order to think</a:t>
            </a:r>
            <a:r>
              <a:rPr lang="en-US" baseline="0" dirty="0" smtClean="0"/>
              <a:t> about how mutations could enable resistance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038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117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 this and comment on increasing resistance frequency – ooh, scary!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S. </a:t>
            </a:r>
            <a:r>
              <a:rPr lang="en-US" dirty="0" err="1" smtClean="0"/>
              <a:t>pneumoniae</a:t>
            </a:r>
            <a:r>
              <a:rPr lang="en-US" baseline="0" dirty="0" smtClean="0"/>
              <a:t> - http://img.medscape.com/slide/migrated/editorial/cmecircle/2001/204/jacobs/slide04.gif</a:t>
            </a:r>
          </a:p>
          <a:p>
            <a:endParaRPr lang="en-US" baseline="0" dirty="0" smtClean="0"/>
          </a:p>
          <a:p>
            <a:r>
              <a:rPr lang="en-US" dirty="0" smtClean="0"/>
              <a:t>Anti</a:t>
            </a:r>
            <a:r>
              <a:rPr lang="en-US" baseline="0" dirty="0" smtClean="0"/>
              <a:t>biotic resistance - http://www.dynamicchiropractic.com/content/images/antibiotic_resistance.gif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91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students to answer</a:t>
            </a:r>
            <a:r>
              <a:rPr lang="en-US" baseline="0" dirty="0" smtClean="0"/>
              <a:t> on own. Don’t comment on which answer is correct – do activity first and let them see if they change their mind.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20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http://40.media.tumblr.com/tumblr_m5d68syx5y1qg1up7o1_500.jpg</a:t>
            </a:r>
          </a:p>
          <a:p>
            <a:endParaRPr lang="en-US" dirty="0" smtClean="0"/>
          </a:p>
          <a:p>
            <a:r>
              <a:rPr lang="en-US" dirty="0" smtClean="0"/>
              <a:t>“?” is for students</a:t>
            </a:r>
            <a:r>
              <a:rPr lang="en-US" baseline="0" dirty="0" smtClean="0"/>
              <a:t> to mention any others they might know of, or have heard of in the news recently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568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Scientific literacy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“Resist” has an active, intentional sound to it – what does it mean</a:t>
            </a:r>
            <a:r>
              <a:rPr lang="en-US" baseline="0" dirty="0" smtClean="0"/>
              <a:t> biologically?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Ask how it’s possible, but they might not know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That’s OK, have an animated bullet list ready</a:t>
            </a:r>
          </a:p>
          <a:p>
            <a:pPr marL="171450" lvl="0" indent="-171450">
              <a:buFontTx/>
              <a:buChar char="-"/>
            </a:pPr>
            <a:r>
              <a:rPr lang="en-US" baseline="0" dirty="0" smtClean="0"/>
              <a:t>Ask for answers to last Q and rather than commenting on right or wrong, ask for them to back up their answer, and ask for a diversity of other perspectives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144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http://www.scientificamerican.com/sciam/cache/file/A7039614-25ED-4FEA-8740DB7E21A3B081.jpg</a:t>
            </a:r>
          </a:p>
          <a:p>
            <a:endParaRPr lang="en-US" dirty="0" smtClean="0"/>
          </a:p>
          <a:p>
            <a:r>
              <a:rPr lang="en-US" dirty="0" smtClean="0"/>
              <a:t>Guiding Qs – we</a:t>
            </a:r>
            <a:r>
              <a:rPr lang="en-US" baseline="0" dirty="0" smtClean="0"/>
              <a:t> talked about traits bacteria might possess on the previous slide, and those traits confer resistance</a:t>
            </a:r>
          </a:p>
          <a:p>
            <a:r>
              <a:rPr lang="en-US" baseline="0" dirty="0" smtClean="0"/>
              <a:t>Where do those traits come from?</a:t>
            </a:r>
          </a:p>
          <a:p>
            <a:r>
              <a:rPr lang="en-US" baseline="0" dirty="0" smtClean="0"/>
              <a:t>What are traits? What determines them?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Phenotypes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DNA/genotypes</a:t>
            </a:r>
          </a:p>
          <a:p>
            <a:r>
              <a:rPr lang="en-US" baseline="0" dirty="0" smtClean="0"/>
              <a:t>Where do </a:t>
            </a:r>
            <a:r>
              <a:rPr lang="en-US" i="1" baseline="0" dirty="0" smtClean="0"/>
              <a:t>ALL</a:t>
            </a:r>
            <a:r>
              <a:rPr lang="en-US" baseline="0" dirty="0" smtClean="0"/>
              <a:t> new traits ultimately come from?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Novel DNA sequences</a:t>
            </a:r>
          </a:p>
          <a:p>
            <a:pPr marL="628650" lvl="1" indent="-171450">
              <a:buFontTx/>
              <a:buChar char="-"/>
            </a:pPr>
            <a:r>
              <a:rPr lang="en-US" b="1" baseline="0" dirty="0" smtClean="0"/>
              <a:t>Mutations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How else can bacteria acquire novel DNA sequences?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- Gene transfer (transformation, transduction, conjugation)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070C6-94E3-4895-9BF6-9C246E034CE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912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84BC-F2E8-4A11-BAA4-4E26884346F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AC0E-69AB-4345-99A9-E11D1C57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363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84BC-F2E8-4A11-BAA4-4E26884346F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AC0E-69AB-4345-99A9-E11D1C57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99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84BC-F2E8-4A11-BAA4-4E26884346F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AC0E-69AB-4345-99A9-E11D1C57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510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84BC-F2E8-4A11-BAA4-4E26884346F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AC0E-69AB-4345-99A9-E11D1C57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485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84BC-F2E8-4A11-BAA4-4E26884346F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AC0E-69AB-4345-99A9-E11D1C57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12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84BC-F2E8-4A11-BAA4-4E26884346F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AC0E-69AB-4345-99A9-E11D1C57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02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84BC-F2E8-4A11-BAA4-4E26884346F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AC0E-69AB-4345-99A9-E11D1C57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40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84BC-F2E8-4A11-BAA4-4E26884346F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AC0E-69AB-4345-99A9-E11D1C57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715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84BC-F2E8-4A11-BAA4-4E26884346F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AC0E-69AB-4345-99A9-E11D1C57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321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84BC-F2E8-4A11-BAA4-4E26884346F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AC0E-69AB-4345-99A9-E11D1C57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60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284BC-F2E8-4A11-BAA4-4E26884346F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CAC0E-69AB-4345-99A9-E11D1C57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92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284BC-F2E8-4A11-BAA4-4E26884346F0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CAC0E-69AB-4345-99A9-E11D1C5753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348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embed/F-QWLAndD1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  <a:latin typeface="AR DARLING" panose="02000000000000000000" pitchFamily="2" charset="0"/>
              </a:rPr>
              <a:t>Drug Problems</a:t>
            </a:r>
            <a:endParaRPr lang="en-US" sz="7200" b="1" dirty="0">
              <a:solidFill>
                <a:srgbClr val="FF0000"/>
              </a:solidFill>
              <a:latin typeface="AR DARLING" panose="02000000000000000000" pitchFamily="2" charset="0"/>
            </a:endParaRPr>
          </a:p>
        </p:txBody>
      </p:sp>
      <p:pic>
        <p:nvPicPr>
          <p:cNvPr id="1026" name="Picture 2" descr="http://readynutrition.com/wp-content/uploads/2011/11/antibiotic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7" b="-2105"/>
          <a:stretch/>
        </p:blipFill>
        <p:spPr bwMode="auto">
          <a:xfrm>
            <a:off x="799215" y="1961978"/>
            <a:ext cx="6668386" cy="4173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drawception.com/pub/panels/2013/5-4/Tt9p7t6sA1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306322"/>
            <a:ext cx="2857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6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353236" y="5266839"/>
            <a:ext cx="54998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0">
              <a:buNone/>
            </a:pPr>
            <a:r>
              <a:rPr lang="en-US" sz="3600" dirty="0" smtClean="0"/>
              <a:t>What happened?</a:t>
            </a:r>
          </a:p>
        </p:txBody>
      </p:sp>
      <p:sp>
        <p:nvSpPr>
          <p:cNvPr id="6" name="Rectangle 5"/>
          <p:cNvSpPr/>
          <p:nvPr/>
        </p:nvSpPr>
        <p:spPr>
          <a:xfrm>
            <a:off x="216272" y="694072"/>
            <a:ext cx="85781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0">
              <a:buNone/>
            </a:pPr>
            <a:r>
              <a:rPr lang="en-US" sz="3600" dirty="0" smtClean="0"/>
              <a:t>You develop drug X, which blocks protein synthesis by binding an essential part in the bacterial ribosome.</a:t>
            </a:r>
          </a:p>
          <a:p>
            <a:pPr marL="457200" indent="0">
              <a:buNone/>
            </a:pPr>
            <a:endParaRPr lang="en-US" sz="3600" dirty="0"/>
          </a:p>
          <a:p>
            <a:pPr marL="457200" indent="0">
              <a:buNone/>
            </a:pPr>
            <a:r>
              <a:rPr lang="en-US" sz="3600" dirty="0" smtClean="0"/>
              <a:t>Two years after introduction onto the market, it became ineffective.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3124200" y="1295400"/>
            <a:ext cx="2971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Change wording to say that the drop stops working?</a:t>
            </a:r>
          </a:p>
          <a:p>
            <a:endParaRPr lang="en-US" sz="2400" b="1" dirty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That way the answer can be “resistance” and we can segue into resistance</a:t>
            </a:r>
          </a:p>
          <a:p>
            <a:pPr marL="342900" indent="-342900">
              <a:buFontTx/>
              <a:buChar char="-"/>
            </a:pPr>
            <a:r>
              <a:rPr lang="en-US" sz="2400" b="1" dirty="0" smtClean="0">
                <a:solidFill>
                  <a:schemeClr val="bg1"/>
                </a:solidFill>
              </a:rPr>
              <a:t>What it is</a:t>
            </a:r>
          </a:p>
          <a:p>
            <a:pPr marL="342900" indent="-342900">
              <a:buFontTx/>
              <a:buChar char="-"/>
            </a:pPr>
            <a:r>
              <a:rPr lang="en-US" sz="2400" b="1" dirty="0" smtClean="0">
                <a:solidFill>
                  <a:schemeClr val="bg1"/>
                </a:solidFill>
              </a:rPr>
              <a:t>How it happens</a:t>
            </a:r>
          </a:p>
          <a:p>
            <a:pPr marL="342900" indent="-342900">
              <a:buFontTx/>
              <a:buChar char="-"/>
            </a:pPr>
            <a:r>
              <a:rPr lang="en-US" sz="2400" b="1" dirty="0" smtClean="0">
                <a:solidFill>
                  <a:schemeClr val="bg1"/>
                </a:solidFill>
              </a:rPr>
              <a:t>Etc.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79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 in Paradise</a:t>
            </a:r>
            <a:endParaRPr lang="en-US" dirty="0"/>
          </a:p>
        </p:txBody>
      </p:sp>
      <p:pic>
        <p:nvPicPr>
          <p:cNvPr id="1026" name="Picture 2" descr="http://img.medscape.com/slide/migrated/editorial/cmecircle/2001/204/jacobs/slide0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3" y="1828800"/>
            <a:ext cx="5097847" cy="38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dynamicchiropractic.com/content/images/antibiotic_resistance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818" y="1828800"/>
            <a:ext cx="3735982" cy="38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45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bacteria develop antibiotic resistance?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They evolve in order to overcome the antibiotic and survive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Antibiotics cause genetic mutations over time that protect the future generations of bacteria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Some bacteria are naturally resistant to antibiotics, and they’re the ones that reproduce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This is a common misconception– people just use the wrong antibiotic, or the dose is too weak</a:t>
            </a:r>
          </a:p>
          <a:p>
            <a:pPr marL="514350" indent="-514350">
              <a:buFont typeface="+mj-lt"/>
              <a:buAutoNum type="alphaL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86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Antibiotic Resistance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191000" y="1600200"/>
            <a:ext cx="44958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What are some examples of antibiotic resistant bacteria?</a:t>
            </a:r>
          </a:p>
          <a:p>
            <a:pPr lvl="1"/>
            <a:r>
              <a:rPr lang="en-US" dirty="0" smtClean="0"/>
              <a:t>MRSA (</a:t>
            </a:r>
            <a:r>
              <a:rPr lang="en-US" i="1" dirty="0" smtClean="0"/>
              <a:t>methicillin-resistant Staphylococcus aureus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VRSA (</a:t>
            </a:r>
            <a:r>
              <a:rPr lang="en-US" i="1" dirty="0" err="1" smtClean="0"/>
              <a:t>vancomycin</a:t>
            </a:r>
            <a:r>
              <a:rPr lang="en-US" i="1" dirty="0" smtClean="0"/>
              <a:t>-resistant Staphylococcus aureus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?</a:t>
            </a:r>
            <a:endParaRPr lang="en-US" dirty="0" smtClean="0"/>
          </a:p>
        </p:txBody>
      </p:sp>
      <p:pic>
        <p:nvPicPr>
          <p:cNvPr id="2052" name="Picture 4" descr="http://40.media.tumblr.com/tumblr_m5d68syx5y1qg1up7o1_5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05000"/>
            <a:ext cx="4331555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340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Antibiotic 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512445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What does it mean to “resist” an antibiotic?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Is it something the bacteria chose to do?</a:t>
            </a:r>
          </a:p>
        </p:txBody>
      </p:sp>
    </p:spTree>
    <p:extLst>
      <p:ext uri="{BB962C8B-B14F-4D97-AF65-F5344CB8AC3E}">
        <p14:creationId xmlns:p14="http://schemas.microsoft.com/office/powerpoint/2010/main" val="205744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nature.com/nrd/journal/v12/n5/images/nrd3975-i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86" y="369716"/>
            <a:ext cx="6757920" cy="642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987586" y="369716"/>
            <a:ext cx="1876638" cy="16876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87586" y="569259"/>
            <a:ext cx="1316344" cy="21784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8064" y="6090302"/>
            <a:ext cx="5500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Resistance  Mechanisms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62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Superbug Origins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How do “superbugs” become “super”?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i.e. Where do traits that confer resistance come from?</a:t>
            </a:r>
          </a:p>
          <a:p>
            <a:pPr lvl="1"/>
            <a:r>
              <a:rPr lang="en-US" dirty="0" smtClean="0"/>
              <a:t>Mutation</a:t>
            </a:r>
          </a:p>
        </p:txBody>
      </p:sp>
      <p:pic>
        <p:nvPicPr>
          <p:cNvPr id="11266" name="Picture 2" descr="http://www.scientificamerican.com/sciam/cache/file/A7039614-25ED-4FEA-8740DB7E21A3B0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133600"/>
            <a:ext cx="3048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63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600200"/>
            <a:ext cx="52578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146" name="Picture 2" descr="http://www.councilforresponsiblegenetics.org/geneticprivacy/images/molecularmachi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4" y="76199"/>
            <a:ext cx="9131595" cy="670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400" y="76199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What’s wrong with this picture?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7400" y="76200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</a:rPr>
              <a:t>(Hint: we’re talking about bacteria)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54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648200"/>
            <a:ext cx="5105400" cy="21637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3 flasks of </a:t>
            </a:r>
            <a:r>
              <a:rPr lang="en-US" i="1" dirty="0" smtClean="0"/>
              <a:t>E. coli </a:t>
            </a:r>
            <a:r>
              <a:rPr lang="en-US" dirty="0" smtClean="0"/>
              <a:t>(all the same strain):</a:t>
            </a:r>
            <a:endParaRPr lang="en-US" i="1" dirty="0" smtClean="0"/>
          </a:p>
          <a:p>
            <a:r>
              <a:rPr lang="en-US" dirty="0" smtClean="0"/>
              <a:t>A – no antibiotic added</a:t>
            </a:r>
          </a:p>
          <a:p>
            <a:r>
              <a:rPr lang="en-US" dirty="0" smtClean="0"/>
              <a:t>B – </a:t>
            </a:r>
            <a:r>
              <a:rPr lang="en-US" dirty="0"/>
              <a:t>treated with </a:t>
            </a:r>
            <a:r>
              <a:rPr lang="en-US" dirty="0" err="1"/>
              <a:t>vancomycin</a:t>
            </a:r>
            <a:endParaRPr lang="en-US" dirty="0"/>
          </a:p>
          <a:p>
            <a:r>
              <a:rPr lang="en-US" dirty="0" smtClean="0"/>
              <a:t>C – </a:t>
            </a:r>
            <a:r>
              <a:rPr lang="en-US" dirty="0"/>
              <a:t>treated with chloramphenicol</a:t>
            </a:r>
          </a:p>
          <a:p>
            <a:endParaRPr lang="en-US" dirty="0"/>
          </a:p>
        </p:txBody>
      </p:sp>
      <p:pic>
        <p:nvPicPr>
          <p:cNvPr id="2050" name="Picture 2" descr="http://www.superfund.pharmacy.arizona.edu/sites/default/files/photofiles/biosurfactant_header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7" r="14644"/>
          <a:stretch/>
        </p:blipFill>
        <p:spPr bwMode="auto">
          <a:xfrm>
            <a:off x="2138916" y="1196069"/>
            <a:ext cx="4800600" cy="3177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38400" y="3581400"/>
            <a:ext cx="449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A		B		C</a:t>
            </a:r>
            <a:endParaRPr lang="en-US" sz="4400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257800" y="4648200"/>
            <a:ext cx="3886200" cy="2209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Conclusions about this strain:</a:t>
            </a:r>
            <a:endParaRPr lang="en-US" i="1" dirty="0" smtClean="0"/>
          </a:p>
          <a:p>
            <a:r>
              <a:rPr lang="en-US" dirty="0" smtClean="0"/>
              <a:t>Contains resistance to chloramphenicol</a:t>
            </a:r>
          </a:p>
          <a:p>
            <a:r>
              <a:rPr lang="en-US" dirty="0" smtClean="0"/>
              <a:t>Did not contain resistance to </a:t>
            </a:r>
            <a:r>
              <a:rPr lang="en-US" dirty="0" err="1" smtClean="0"/>
              <a:t>vancomycin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7239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1752600"/>
          </a:xfrm>
        </p:spPr>
        <p:txBody>
          <a:bodyPr/>
          <a:lstStyle/>
          <a:p>
            <a:r>
              <a:rPr lang="en-US" sz="2800" dirty="0" smtClean="0"/>
              <a:t>What results would support the scientist’s conclusions?</a:t>
            </a:r>
          </a:p>
          <a:p>
            <a:r>
              <a:rPr lang="en-US" sz="2800" dirty="0" smtClean="0"/>
              <a:t>Work with a small group (4-5) to create graphs showing the changes in population density in Flask A, B, and C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361" y="3200400"/>
            <a:ext cx="4359275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6224587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Flask A: control, Flask B: </a:t>
            </a:r>
            <a:r>
              <a:rPr lang="en-US" sz="2400" dirty="0" err="1" smtClean="0"/>
              <a:t>vancomycin</a:t>
            </a:r>
            <a:r>
              <a:rPr lang="en-US" sz="2400" dirty="0" smtClean="0"/>
              <a:t>, Flask C: chloramphenicol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6657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Set-up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Introductory biology</a:t>
            </a:r>
          </a:p>
          <a:p>
            <a:r>
              <a:rPr lang="en-US" dirty="0" smtClean="0"/>
              <a:t>Majors-level</a:t>
            </a:r>
          </a:p>
          <a:p>
            <a:r>
              <a:rPr lang="en-US" dirty="0" smtClean="0"/>
              <a:t>400-student lecture (so 250 show up)</a:t>
            </a:r>
          </a:p>
          <a:p>
            <a:r>
              <a:rPr lang="en-US" dirty="0" smtClean="0"/>
              <a:t>Fixed seating lecture hall (IH 100)</a:t>
            </a:r>
          </a:p>
          <a:p>
            <a:r>
              <a:rPr lang="en-US" dirty="0" smtClean="0"/>
              <a:t>TAs to help facilitate small group discussions</a:t>
            </a:r>
          </a:p>
        </p:txBody>
      </p:sp>
    </p:spTree>
    <p:extLst>
      <p:ext uri="{BB962C8B-B14F-4D97-AF65-F5344CB8AC3E}">
        <p14:creationId xmlns:p14="http://schemas.microsoft.com/office/powerpoint/2010/main" val="227819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did the scientist see?</a:t>
            </a:r>
            <a:br>
              <a:rPr lang="en-US" dirty="0" smtClean="0"/>
            </a:br>
            <a:r>
              <a:rPr lang="en-US" dirty="0" smtClean="0"/>
              <a:t>(pick the closest approximation)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49" y="2514600"/>
            <a:ext cx="8229600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6224587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Flask A: control, Flask B: </a:t>
            </a:r>
            <a:r>
              <a:rPr lang="en-US" sz="2400" dirty="0" err="1" smtClean="0"/>
              <a:t>vancomycin</a:t>
            </a:r>
            <a:r>
              <a:rPr lang="en-US" sz="2400" dirty="0" smtClean="0"/>
              <a:t>, Flask C: chloramphenicol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177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Flask A (no antibiotic):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What’s happening here?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05000"/>
            <a:ext cx="6096000" cy="46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105400" y="5486400"/>
            <a:ext cx="1600200" cy="76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77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Flask B (</a:t>
            </a:r>
            <a:r>
              <a:rPr lang="en-US" dirty="0" err="1" smtClean="0">
                <a:solidFill>
                  <a:schemeClr val="bg1"/>
                </a:solidFill>
              </a:rPr>
              <a:t>vancomycin</a:t>
            </a:r>
            <a:r>
              <a:rPr lang="en-US" dirty="0" smtClean="0">
                <a:solidFill>
                  <a:schemeClr val="bg1"/>
                </a:solidFill>
              </a:rPr>
              <a:t>):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What’s happening here?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24000"/>
            <a:ext cx="6324600" cy="4809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029200" y="5334000"/>
            <a:ext cx="1676400" cy="685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54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Flask C (chloramphenicol):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What’s happening here?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99" y="1676400"/>
            <a:ext cx="5764213" cy="4348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876800" y="5117804"/>
            <a:ext cx="1371600" cy="5971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sz="2800" dirty="0" smtClean="0"/>
              <a:t>Work with a small group (4-5) to create graphs that show the changes in chloramphenicol resistance in Flask A, B, and C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276600"/>
            <a:ext cx="4803775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284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did the scientist see?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74006"/>
            <a:ext cx="8229600" cy="357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403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Flask A (no antibiotic):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What’s happening here?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47800"/>
            <a:ext cx="6019753" cy="494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029200" y="5334000"/>
            <a:ext cx="1600200" cy="685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88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Flask B (</a:t>
            </a:r>
            <a:r>
              <a:rPr lang="en-US" dirty="0" err="1" smtClean="0">
                <a:solidFill>
                  <a:schemeClr val="bg1"/>
                </a:solidFill>
              </a:rPr>
              <a:t>vancomycin</a:t>
            </a:r>
            <a:r>
              <a:rPr lang="en-US" dirty="0" smtClean="0">
                <a:solidFill>
                  <a:schemeClr val="bg1"/>
                </a:solidFill>
              </a:rPr>
              <a:t>):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What’s happening here?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47800"/>
            <a:ext cx="6019753" cy="494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105400" y="5433236"/>
            <a:ext cx="1447800" cy="58656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02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Flask C (chloramphenicol):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What’s happening here?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0"/>
            <a:ext cx="5921375" cy="4865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105400" y="5422604"/>
            <a:ext cx="1600200" cy="6733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00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did the </a:t>
            </a:r>
            <a:r>
              <a:rPr lang="en-US" i="1" dirty="0" smtClean="0"/>
              <a:t>E. coli </a:t>
            </a:r>
            <a:r>
              <a:rPr lang="en-US" dirty="0" smtClean="0"/>
              <a:t>develop resistance to chloramphenicol?</a:t>
            </a:r>
          </a:p>
          <a:p>
            <a:pPr lvl="1"/>
            <a:r>
              <a:rPr lang="en-US" dirty="0" smtClean="0"/>
              <a:t>Before or after the chloramphenicol was added to the flask?</a:t>
            </a:r>
          </a:p>
          <a:p>
            <a:r>
              <a:rPr lang="en-US" dirty="0" smtClean="0"/>
              <a:t>How would you explain that the </a:t>
            </a:r>
            <a:r>
              <a:rPr lang="en-US" i="1" dirty="0" smtClean="0"/>
              <a:t>E. coli </a:t>
            </a:r>
            <a:r>
              <a:rPr lang="en-US" dirty="0" smtClean="0"/>
              <a:t>did not develop resistance to </a:t>
            </a:r>
            <a:r>
              <a:rPr lang="en-US" dirty="0" err="1" smtClean="0"/>
              <a:t>vancomycin</a:t>
            </a:r>
            <a:r>
              <a:rPr lang="en-US" dirty="0"/>
              <a:t> </a:t>
            </a:r>
            <a:r>
              <a:rPr lang="en-US" dirty="0" smtClean="0"/>
              <a:t>after it was added to the flask?</a:t>
            </a:r>
          </a:p>
        </p:txBody>
      </p:sp>
    </p:spTree>
    <p:extLst>
      <p:ext uri="{BB962C8B-B14F-4D97-AF65-F5344CB8AC3E}">
        <p14:creationId xmlns:p14="http://schemas.microsoft.com/office/powerpoint/2010/main" val="157236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evolution by natural selection</a:t>
            </a:r>
          </a:p>
          <a:p>
            <a:r>
              <a:rPr lang="en-US" dirty="0" smtClean="0"/>
              <a:t>Explain bacterial genetics (gene transfer, gene expression, mutation)</a:t>
            </a:r>
          </a:p>
          <a:p>
            <a:r>
              <a:rPr lang="en-US" dirty="0" smtClean="0"/>
              <a:t>Understand modern applications of biology to society</a:t>
            </a:r>
          </a:p>
          <a:p>
            <a:r>
              <a:rPr lang="en-US" dirty="0" smtClean="0"/>
              <a:t>Develop scientific literacy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40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Does the introduction of a selective pressure </a:t>
            </a:r>
            <a:r>
              <a:rPr lang="en-US" b="1" i="1" dirty="0"/>
              <a:t>cause</a:t>
            </a:r>
            <a:r>
              <a:rPr lang="en-US" dirty="0"/>
              <a:t> the adaptive mutation to occur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Does the misuse of antibiotics cause the mutation that leads to resistance?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is a better way to explain the link between antibiotic misuse and resistance?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51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bacteria develop antibiotic resistance?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They evolve in order to overcome the antibiotic and survive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Antibiotics cause genetic mutations that protect the future generations of bacteria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Some bacteria are naturally resistant to antibiotics, and they’re the ones that reproduce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This is a common misconception– people just use the wrong antibiotic, or the dose is too weak</a:t>
            </a:r>
          </a:p>
          <a:p>
            <a:pPr marL="514350" indent="-514350">
              <a:buFont typeface="+mj-lt"/>
              <a:buAutoNum type="alphaL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57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need 3 brave volunteers…</a:t>
            </a:r>
          </a:p>
          <a:p>
            <a:r>
              <a:rPr lang="en-US" dirty="0" smtClean="0"/>
              <a:t>Follow the story</a:t>
            </a:r>
          </a:p>
          <a:p>
            <a:r>
              <a:rPr lang="en-US" dirty="0" smtClean="0"/>
              <a:t>Keep track of the important events</a:t>
            </a:r>
          </a:p>
          <a:p>
            <a:r>
              <a:rPr lang="en-US" dirty="0" smtClean="0"/>
              <a:t>Solve </a:t>
            </a:r>
            <a:r>
              <a:rPr lang="en-US" smtClean="0"/>
              <a:t>the mystery!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39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liparts.co/cliparts/8TG/Ed6/8TGEd6aG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80457"/>
            <a:ext cx="46482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71800" y="381000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X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2600" y="381000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Y</a:t>
            </a:r>
          </a:p>
        </p:txBody>
      </p:sp>
      <p:sp>
        <p:nvSpPr>
          <p:cNvPr id="2" name="Oval 1"/>
          <p:cNvSpPr/>
          <p:nvPr/>
        </p:nvSpPr>
        <p:spPr>
          <a:xfrm>
            <a:off x="5001985" y="38100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105400" y="34290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936671" y="35814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953000" y="32766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105400" y="34290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477000" y="33528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089071" y="37338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553200" y="38862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629400" y="3744686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558642" y="41910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124200" y="2405743"/>
            <a:ext cx="457200" cy="304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" y="54864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  </a:t>
            </a:r>
            <a:r>
              <a:rPr lang="en-US" sz="3200" b="1" dirty="0" smtClean="0">
                <a:solidFill>
                  <a:schemeClr val="bg1"/>
                </a:solidFill>
              </a:rPr>
              <a:t>Antibiotic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8642" y="5497286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</a:rPr>
              <a:t>Antibiotic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6" name="Smiley Face 15"/>
          <p:cNvSpPr/>
          <p:nvPr/>
        </p:nvSpPr>
        <p:spPr>
          <a:xfrm>
            <a:off x="152400" y="4648200"/>
            <a:ext cx="914400" cy="914400"/>
          </a:xfrm>
          <a:prstGeom prst="smileyFac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Smiley Face 17"/>
          <p:cNvSpPr/>
          <p:nvPr/>
        </p:nvSpPr>
        <p:spPr>
          <a:xfrm>
            <a:off x="7962899" y="4669971"/>
            <a:ext cx="914400" cy="914400"/>
          </a:xfrm>
          <a:prstGeom prst="smileyFace">
            <a:avLst>
              <a:gd name="adj" fmla="val -465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9451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liparts.co/cliparts/8TG/Ed6/8TGEd6aG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80457"/>
            <a:ext cx="46482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71800" y="381000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X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2600" y="381000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Y</a:t>
            </a:r>
          </a:p>
        </p:txBody>
      </p:sp>
      <p:sp>
        <p:nvSpPr>
          <p:cNvPr id="2" name="Oval 1"/>
          <p:cNvSpPr/>
          <p:nvPr/>
        </p:nvSpPr>
        <p:spPr>
          <a:xfrm>
            <a:off x="5001985" y="38100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105400" y="34290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936671" y="35814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953000" y="32766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105400" y="34290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477000" y="33528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089071" y="37338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553200" y="38862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629400" y="3744686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558642" y="41910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124200" y="2405743"/>
            <a:ext cx="457200" cy="304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Wave 15"/>
          <p:cNvSpPr/>
          <p:nvPr/>
        </p:nvSpPr>
        <p:spPr>
          <a:xfrm>
            <a:off x="3788228" y="1219200"/>
            <a:ext cx="1469571" cy="914400"/>
          </a:xfrm>
          <a:prstGeom prst="wav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31129" y="1404257"/>
            <a:ext cx="1050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Achoo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3886200" y="1273628"/>
            <a:ext cx="152400" cy="2612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3886200" y="1404257"/>
            <a:ext cx="244929" cy="2308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17" idx="1"/>
          </p:cNvCxnSpPr>
          <p:nvPr/>
        </p:nvCxnSpPr>
        <p:spPr>
          <a:xfrm flipV="1">
            <a:off x="3886200" y="1635090"/>
            <a:ext cx="244929" cy="413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886200" y="1738504"/>
            <a:ext cx="304800" cy="189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5562600" y="2253343"/>
            <a:ext cx="457200" cy="304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Smiley Face 28"/>
          <p:cNvSpPr/>
          <p:nvPr/>
        </p:nvSpPr>
        <p:spPr>
          <a:xfrm>
            <a:off x="152400" y="4648200"/>
            <a:ext cx="914400" cy="914400"/>
          </a:xfrm>
          <a:prstGeom prst="smileyFac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Smiley Face 29"/>
          <p:cNvSpPr/>
          <p:nvPr/>
        </p:nvSpPr>
        <p:spPr>
          <a:xfrm>
            <a:off x="7952013" y="4724400"/>
            <a:ext cx="914400" cy="914400"/>
          </a:xfrm>
          <a:prstGeom prst="smileyFace">
            <a:avLst>
              <a:gd name="adj" fmla="val -465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4800" y="54864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  </a:t>
            </a:r>
            <a:r>
              <a:rPr lang="en-US" sz="3200" b="1" dirty="0" smtClean="0">
                <a:solidFill>
                  <a:schemeClr val="bg1"/>
                </a:solidFill>
              </a:rPr>
              <a:t>Antibiotic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67500" y="55626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  </a:t>
            </a:r>
            <a:r>
              <a:rPr lang="en-US" sz="3200" b="1" strike="sngStrike" dirty="0" smtClean="0">
                <a:solidFill>
                  <a:schemeClr val="bg1"/>
                </a:solidFill>
              </a:rPr>
              <a:t>Antibiotic</a:t>
            </a:r>
            <a:endParaRPr lang="en-US" sz="3200" b="1" strike="sngStrik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1247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images.clipartpanda.com/girl-clipart-stick-figure-boy-and-girl-stick-figure-red-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859971"/>
            <a:ext cx="24384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cliparts.co/cliparts/8TG/Ed6/8TGEd6aG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36171"/>
            <a:ext cx="46482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1828800" y="1752600"/>
            <a:ext cx="457200" cy="304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343400" y="1741714"/>
            <a:ext cx="457200" cy="304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7010400" y="1600200"/>
            <a:ext cx="457200" cy="3048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0" y="206514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X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01886" y="130629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91400" y="130629"/>
            <a:ext cx="60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Z</a:t>
            </a:r>
          </a:p>
        </p:txBody>
      </p:sp>
      <p:sp>
        <p:nvSpPr>
          <p:cNvPr id="12" name="Oval 11"/>
          <p:cNvSpPr/>
          <p:nvPr/>
        </p:nvSpPr>
        <p:spPr>
          <a:xfrm>
            <a:off x="3657600" y="29718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810000" y="31242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679371" y="32766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10000" y="3429000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690256" y="3565071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181600" y="2939142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5366657" y="3173186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5257800" y="3292929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257800" y="3521528"/>
            <a:ext cx="76200" cy="76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2" name="Smiley Face 21"/>
          <p:cNvSpPr/>
          <p:nvPr/>
        </p:nvSpPr>
        <p:spPr>
          <a:xfrm>
            <a:off x="533400" y="4855029"/>
            <a:ext cx="914400" cy="914400"/>
          </a:xfrm>
          <a:prstGeom prst="smileyFac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Smiley Face 22"/>
          <p:cNvSpPr/>
          <p:nvPr/>
        </p:nvSpPr>
        <p:spPr>
          <a:xfrm>
            <a:off x="8001000" y="4876800"/>
            <a:ext cx="914400" cy="914400"/>
          </a:xfrm>
          <a:prstGeom prst="smileyFace">
            <a:avLst>
              <a:gd name="adj" fmla="val -465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4" name="Smiley Face 23"/>
          <p:cNvSpPr/>
          <p:nvPr/>
        </p:nvSpPr>
        <p:spPr>
          <a:xfrm>
            <a:off x="5225143" y="4876800"/>
            <a:ext cx="914400" cy="914400"/>
          </a:xfrm>
          <a:prstGeom prst="smileyFace">
            <a:avLst>
              <a:gd name="adj" fmla="val -465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57107" y="835967"/>
            <a:ext cx="1050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Achoo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58835" y="947056"/>
            <a:ext cx="1050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Achoo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7" name="Wave 26"/>
          <p:cNvSpPr/>
          <p:nvPr/>
        </p:nvSpPr>
        <p:spPr>
          <a:xfrm>
            <a:off x="2449286" y="720689"/>
            <a:ext cx="1469571" cy="914400"/>
          </a:xfrm>
          <a:prstGeom prst="wav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8" name="Wave 27"/>
          <p:cNvSpPr/>
          <p:nvPr/>
        </p:nvSpPr>
        <p:spPr>
          <a:xfrm>
            <a:off x="4947557" y="609600"/>
            <a:ext cx="1469571" cy="914400"/>
          </a:xfrm>
          <a:prstGeom prst="wav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6557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Bacterial Gene Transfer</a:t>
            </a:r>
            <a:endParaRPr lang="en-US" dirty="0"/>
          </a:p>
        </p:txBody>
      </p:sp>
      <p:pic>
        <p:nvPicPr>
          <p:cNvPr id="3074" name="Picture 2" descr="http://www.nature.com/nrmicro/journal/v4/n1/images/nrmicro1325-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51915"/>
            <a:ext cx="5810250" cy="562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47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Health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human behaviors contribute to increased antibiotic resistance?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changes would you propose to mitigate antibiotic resistance?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20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Students should be able to:</a:t>
            </a:r>
          </a:p>
          <a:p>
            <a:pPr>
              <a:spcBef>
                <a:spcPts val="1800"/>
              </a:spcBef>
            </a:pPr>
            <a:r>
              <a:rPr lang="en-US" dirty="0"/>
              <a:t>Identify molecular targets of antibiotics</a:t>
            </a:r>
          </a:p>
          <a:p>
            <a:pPr>
              <a:spcBef>
                <a:spcPts val="1800"/>
              </a:spcBef>
            </a:pPr>
            <a:r>
              <a:rPr lang="en-US" dirty="0"/>
              <a:t>Explain what roles mutations and natural selection play in antibiotic resistance </a:t>
            </a:r>
          </a:p>
          <a:p>
            <a:pPr>
              <a:spcBef>
                <a:spcPts val="1800"/>
              </a:spcBef>
            </a:pPr>
            <a:r>
              <a:rPr lang="en-US" dirty="0"/>
              <a:t>Explain how resistance in one bacterial species can be acquired by another</a:t>
            </a:r>
          </a:p>
          <a:p>
            <a:pPr>
              <a:spcBef>
                <a:spcPts val="1800"/>
              </a:spcBef>
            </a:pPr>
            <a:r>
              <a:rPr lang="en-US" dirty="0"/>
              <a:t>Predict how changes in antibiotic use will affect the frequency of resistance</a:t>
            </a:r>
          </a:p>
          <a:p>
            <a:pPr>
              <a:spcBef>
                <a:spcPts val="1800"/>
              </a:spcBef>
            </a:pPr>
            <a:r>
              <a:rPr lang="en-US" dirty="0"/>
              <a:t>Formulate hypotheses and interpret scientific </a:t>
            </a:r>
            <a:r>
              <a:rPr lang="en-US" dirty="0" smtClean="0"/>
              <a:t>graphs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9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rmAutofit/>
          </a:bodyPr>
          <a:lstStyle/>
          <a:p>
            <a:r>
              <a:rPr lang="en-US" b="1" dirty="0" smtClean="0"/>
              <a:t>Setting the Scene:</a:t>
            </a:r>
            <a:br>
              <a:rPr lang="en-US" b="1" dirty="0" smtClean="0"/>
            </a:br>
            <a:r>
              <a:rPr lang="en-US" b="1" dirty="0" smtClean="0"/>
              <a:t>The Third Man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382963"/>
          </a:xfrm>
        </p:spPr>
        <p:txBody>
          <a:bodyPr/>
          <a:lstStyle/>
          <a:p>
            <a:pPr marL="0" indent="0">
              <a:buNone/>
            </a:pPr>
            <a:r>
              <a:rPr lang="en-US" sz="5400" dirty="0" smtClean="0">
                <a:hlinkClick r:id="rId3"/>
              </a:rPr>
              <a:t>https</a:t>
            </a:r>
            <a:r>
              <a:rPr lang="en-US" sz="5400" dirty="0">
                <a:hlinkClick r:id="rId3"/>
              </a:rPr>
              <a:t>://</a:t>
            </a:r>
            <a:r>
              <a:rPr lang="en-US" sz="5400" dirty="0" smtClean="0">
                <a:hlinkClick r:id="rId3"/>
              </a:rPr>
              <a:t>www.youtube.com/embed/F-QWLAndD1E</a:t>
            </a:r>
            <a:endParaRPr lang="en-US" sz="5400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950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Health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Prior to 1945</a:t>
            </a:r>
          </a:p>
          <a:p>
            <a:pPr>
              <a:buFontTx/>
              <a:buChar char="-"/>
            </a:pPr>
            <a:r>
              <a:rPr lang="en-US" dirty="0" smtClean="0"/>
              <a:t>90% of children with meningitis died</a:t>
            </a:r>
          </a:p>
          <a:p>
            <a:pPr>
              <a:buFontTx/>
              <a:buChar char="-"/>
            </a:pPr>
            <a:r>
              <a:rPr lang="en-US" dirty="0" smtClean="0"/>
              <a:t>Strep throat was frequently fatal</a:t>
            </a:r>
          </a:p>
          <a:p>
            <a:pPr>
              <a:buFontTx/>
              <a:buChar char="-"/>
            </a:pPr>
            <a:r>
              <a:rPr lang="en-US" dirty="0" smtClean="0"/>
              <a:t>Tuberculosis, pneumonia, and whooping cough were serious public health concerns</a:t>
            </a:r>
          </a:p>
          <a:p>
            <a:pPr>
              <a:buFontTx/>
              <a:buChar char="-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After 1945</a:t>
            </a:r>
          </a:p>
          <a:p>
            <a:pPr>
              <a:buFontTx/>
              <a:buChar char="-"/>
            </a:pPr>
            <a:r>
              <a:rPr lang="en-US" dirty="0" smtClean="0"/>
              <a:t>Human life expectancy increased by 8-10 years</a:t>
            </a:r>
          </a:p>
          <a:p>
            <a:pPr>
              <a:buFontTx/>
              <a:buChar char="-"/>
            </a:pPr>
            <a:r>
              <a:rPr lang="en-US" dirty="0" smtClean="0"/>
              <a:t>Are the above diseases still life-threatening?</a:t>
            </a:r>
          </a:p>
        </p:txBody>
      </p:sp>
    </p:spTree>
    <p:extLst>
      <p:ext uri="{BB962C8B-B14F-4D97-AF65-F5344CB8AC3E}">
        <p14:creationId xmlns:p14="http://schemas.microsoft.com/office/powerpoint/2010/main" val="341960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Health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638800"/>
            <a:ext cx="8229600" cy="762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Hooray, antibiotics!</a:t>
            </a:r>
            <a:endParaRPr lang="en-US" dirty="0"/>
          </a:p>
        </p:txBody>
      </p:sp>
      <p:pic>
        <p:nvPicPr>
          <p:cNvPr id="5122" name="Picture 2" descr="http://previews.123rf.com/images/andresr/andresr0810/andresr081000159/3684698-team-of-doctors-doing-the-thumbs-up-sign-and-smiling-Stock-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95400"/>
            <a:ext cx="6435453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41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45178"/>
            <a:ext cx="7886700" cy="56794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err="1" smtClean="0"/>
              <a:t>HelthWyzer</a:t>
            </a:r>
            <a:r>
              <a:rPr lang="en-US" dirty="0" smtClean="0"/>
              <a:t>, your pharmaceutical company, has recently launched a new area of research with the goal of developing better antibiotics. </a:t>
            </a:r>
          </a:p>
          <a:p>
            <a:pPr marL="0" indent="0">
              <a:buNone/>
            </a:pPr>
            <a:endParaRPr lang="en-US" dirty="0"/>
          </a:p>
          <a:p>
            <a:pPr marL="457200" indent="0">
              <a:buNone/>
            </a:pPr>
            <a:r>
              <a:rPr lang="en-US" dirty="0" smtClean="0"/>
              <a:t>Biologically, what two general criteria must you consider for your drug candidates to be effective?</a:t>
            </a:r>
          </a:p>
          <a:p>
            <a:pPr marL="457200" indent="0">
              <a:buNone/>
            </a:pPr>
            <a:endParaRPr lang="en-US" dirty="0"/>
          </a:p>
          <a:p>
            <a:pPr marL="457200" indent="0">
              <a:buNone/>
            </a:pPr>
            <a:endParaRPr lang="en-US" dirty="0" smtClean="0"/>
          </a:p>
          <a:p>
            <a:pPr marL="457200" indent="0">
              <a:buNone/>
            </a:pPr>
            <a:r>
              <a:rPr lang="en-US" dirty="0" smtClean="0"/>
              <a:t>What are useful antibiotics targets within a bacterial cell?</a:t>
            </a:r>
          </a:p>
        </p:txBody>
      </p:sp>
    </p:spTree>
    <p:extLst>
      <p:ext uri="{BB962C8B-B14F-4D97-AF65-F5344CB8AC3E}">
        <p14:creationId xmlns:p14="http://schemas.microsoft.com/office/powerpoint/2010/main" val="3058676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argets of antibiotic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740" y="309282"/>
            <a:ext cx="6710083" cy="644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63600" y="6096000"/>
            <a:ext cx="49888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Targets of Antibiotics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3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523</TotalTime>
  <Words>1242</Words>
  <Application>Microsoft Office PowerPoint</Application>
  <PresentationFormat>On-screen Show (4:3)</PresentationFormat>
  <Paragraphs>191</Paragraphs>
  <Slides>37</Slides>
  <Notes>17</Notes>
  <HiddenSlides>12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Drug Problems</vt:lpstr>
      <vt:lpstr>The Set-up</vt:lpstr>
      <vt:lpstr>Learning Goals</vt:lpstr>
      <vt:lpstr>Learning Outcomes</vt:lpstr>
      <vt:lpstr>Setting the Scene: The Third Man</vt:lpstr>
      <vt:lpstr>Public Health History</vt:lpstr>
      <vt:lpstr>Public Health History</vt:lpstr>
      <vt:lpstr>PowerPoint Presentation</vt:lpstr>
      <vt:lpstr>PowerPoint Presentation</vt:lpstr>
      <vt:lpstr>PowerPoint Presentation</vt:lpstr>
      <vt:lpstr>Trouble in Paradise</vt:lpstr>
      <vt:lpstr>How do bacteria develop antibiotic resistance?</vt:lpstr>
      <vt:lpstr>Antibiotic Resistance</vt:lpstr>
      <vt:lpstr>Antibiotic Resistance</vt:lpstr>
      <vt:lpstr>PowerPoint Presentation</vt:lpstr>
      <vt:lpstr>Superbug Origins</vt:lpstr>
      <vt:lpstr>PowerPoint Presentation</vt:lpstr>
      <vt:lpstr>Sample Experiment</vt:lpstr>
      <vt:lpstr>Sample Experiment</vt:lpstr>
      <vt:lpstr>What did the scientist see? (pick the closest approximation)</vt:lpstr>
      <vt:lpstr>Flask A (no antibiotic): What’s happening here?</vt:lpstr>
      <vt:lpstr>Flask B (vancomycin): What’s happening here?</vt:lpstr>
      <vt:lpstr>Flask C (chloramphenicol): What’s happening here?</vt:lpstr>
      <vt:lpstr>Sample Experiment</vt:lpstr>
      <vt:lpstr>What did the scientist see?</vt:lpstr>
      <vt:lpstr>Flask A (no antibiotic): What’s happening here?</vt:lpstr>
      <vt:lpstr>Flask B (vancomycin): What’s happening here?</vt:lpstr>
      <vt:lpstr>Flask C (chloramphenicol): What’s happening here?</vt:lpstr>
      <vt:lpstr>Sample Experiment</vt:lpstr>
      <vt:lpstr>Sample Experiment</vt:lpstr>
      <vt:lpstr>How do bacteria develop antibiotic resistance?</vt:lpstr>
      <vt:lpstr>Activity 2</vt:lpstr>
      <vt:lpstr>PowerPoint Presentation</vt:lpstr>
      <vt:lpstr>PowerPoint Presentation</vt:lpstr>
      <vt:lpstr>PowerPoint Presentation</vt:lpstr>
      <vt:lpstr>Bacterial Gene Transfer</vt:lpstr>
      <vt:lpstr>Public Health Policies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saralynnfaust@gmail.com</dc:creator>
  <cp:lastModifiedBy>saralynnfaust@gmail.com</cp:lastModifiedBy>
  <cp:revision>47</cp:revision>
  <dcterms:created xsi:type="dcterms:W3CDTF">2015-06-09T23:57:35Z</dcterms:created>
  <dcterms:modified xsi:type="dcterms:W3CDTF">2015-06-11T12:15:52Z</dcterms:modified>
</cp:coreProperties>
</file>