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1.xml" ContentType="application/vnd.openxmlformats-officedocument.presentationml.notesSlide+xml"/>
  <Override PartName="/ppt/comments/comment4.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5.xml" ContentType="application/vnd.openxmlformats-officedocument.presentationml.notesSlide+xml"/>
  <Override PartName="/ppt/comments/comment5.xml" ContentType="application/vnd.openxmlformats-officedocument.presentationml.comments+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65" r:id="rId1"/>
  </p:sldMasterIdLst>
  <p:notesMasterIdLst>
    <p:notesMasterId r:id="rId40"/>
  </p:notesMasterIdLst>
  <p:sldIdLst>
    <p:sldId id="256" r:id="rId2"/>
    <p:sldId id="340" r:id="rId3"/>
    <p:sldId id="353" r:id="rId4"/>
    <p:sldId id="355" r:id="rId5"/>
    <p:sldId id="354" r:id="rId6"/>
    <p:sldId id="302" r:id="rId7"/>
    <p:sldId id="297" r:id="rId8"/>
    <p:sldId id="298" r:id="rId9"/>
    <p:sldId id="324" r:id="rId10"/>
    <p:sldId id="330" r:id="rId11"/>
    <p:sldId id="312" r:id="rId12"/>
    <p:sldId id="331" r:id="rId13"/>
    <p:sldId id="332" r:id="rId14"/>
    <p:sldId id="313" r:id="rId15"/>
    <p:sldId id="329" r:id="rId16"/>
    <p:sldId id="328" r:id="rId17"/>
    <p:sldId id="344" r:id="rId18"/>
    <p:sldId id="345" r:id="rId19"/>
    <p:sldId id="346" r:id="rId20"/>
    <p:sldId id="347" r:id="rId21"/>
    <p:sldId id="357" r:id="rId22"/>
    <p:sldId id="348" r:id="rId23"/>
    <p:sldId id="358" r:id="rId24"/>
    <p:sldId id="349" r:id="rId25"/>
    <p:sldId id="350" r:id="rId26"/>
    <p:sldId id="359" r:id="rId27"/>
    <p:sldId id="351" r:id="rId28"/>
    <p:sldId id="360" r:id="rId29"/>
    <p:sldId id="352" r:id="rId30"/>
    <p:sldId id="321" r:id="rId31"/>
    <p:sldId id="335" r:id="rId32"/>
    <p:sldId id="333" r:id="rId33"/>
    <p:sldId id="356" r:id="rId34"/>
    <p:sldId id="336" r:id="rId35"/>
    <p:sldId id="337" r:id="rId36"/>
    <p:sldId id="338" r:id="rId37"/>
    <p:sldId id="341" r:id="rId38"/>
    <p:sldId id="343" r:id="rId39"/>
  </p:sldIdLst>
  <p:sldSz cx="12192000" cy="6858000"/>
  <p:notesSz cx="6858000" cy="9144000"/>
  <p:custDataLst>
    <p:tags r:id="rId4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wen" initials="O" lastIdx="31" clrIdx="0">
    <p:extLst/>
  </p:cmAuthor>
  <p:cmAuthor id="2" name="Ryan" initials="R"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6" autoAdjust="0"/>
    <p:restoredTop sz="94434" autoAdjust="0"/>
  </p:normalViewPr>
  <p:slideViewPr>
    <p:cSldViewPr snapToGrid="0">
      <p:cViewPr>
        <p:scale>
          <a:sx n="60" d="100"/>
          <a:sy n="60" d="100"/>
        </p:scale>
        <p:origin x="-624" y="-4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tags" Target="tags/tag1.xml"/><Relationship Id="rId43" Type="http://schemas.openxmlformats.org/officeDocument/2006/relationships/commentAuthors" Target="commentAuthors.xml"/><Relationship Id="rId44" Type="http://schemas.openxmlformats.org/officeDocument/2006/relationships/presProps" Target="presProps.xml"/><Relationship Id="rId45"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7-21T10:36:23.179" idx="8">
    <p:pos x="10" y="10"/>
    <p:text>Alternatively, another slide where you can do the same, fool students a bit by asking them how these tissue types are genetically differentiated? They're not! It's a trick question because every cell in your body is a clone! How is this possible?</p:text>
    <p:extLst mod="1">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5-07-21T10:15:42.248" idx="3">
    <p:pos x="10" y="1"/>
    <p:text>Have students guess what this word might mean.  Some may already be familiar with the concept, or with prefixes/suffixes.</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5-07-21T10:21:50.994" idx="4">
    <p:pos x="9" y="1"/>
    <p:text>Mention that "thus far, we have discussed how genes are passed from one generation to the other. However, we have not discussed how genes are expressed or regulated."</p:text>
    <p:extLst>
      <p:ext uri="{C676402C-5697-4E1C-873F-D02D1690AC5C}">
        <p15:threadingInfo xmlns:p15="http://schemas.microsoft.com/office/powerpoint/2012/main" timeZoneBias="24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5-07-21T18:14:28.727" idx="22">
    <p:pos x="10" y="10"/>
    <p:text>What should be mentioned to students is that acetyl groups bind to the tails described beforehand of some of these histones, effectively "unpacking" them.</p:text>
    <p:extLst>
      <p:ext uri="{C676402C-5697-4E1C-873F-D02D1690AC5C}">
        <p15:threadingInfo xmlns:p15="http://schemas.microsoft.com/office/powerpoint/2012/main" timeZoneBias="240"/>
      </p:ext>
    </p:extLst>
  </p:cm>
  <p:cm authorId="1" dt="2015-07-21T18:17:27.379" idx="23">
    <p:pos x="10" y="106"/>
    <p:text>This allows the aforementioned RNA polymerase to transcribe regions of DNA that were previously blocked off due to being packed too tight.</p:text>
    <p:extLst>
      <p:ext uri="{C676402C-5697-4E1C-873F-D02D1690AC5C}">
        <p15:threadingInfo xmlns:p15="http://schemas.microsoft.com/office/powerpoint/2012/main" timeZoneBias="240">
          <p15:parentCm authorId="1" idx="22"/>
        </p15:threadingInfo>
      </p:ext>
    </p:extLst>
  </p:cm>
  <p:cm authorId="1" dt="2015-07-21T18:27:03.966" idx="24">
    <p:pos x="10" y="202"/>
    <p:text>Finally, these binding molecules are usually referred to as "epigenetic factors"</p:text>
    <p:extLst mod="1">
      <p:ext uri="{C676402C-5697-4E1C-873F-D02D1690AC5C}">
        <p15:threadingInfo xmlns:p15="http://schemas.microsoft.com/office/powerpoint/2012/main" timeZoneBias="240">
          <p15:parentCm authorId="1" idx="22"/>
        </p15:threadingInfo>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2" dt="2015-07-22T17:23:12.175" idx="1">
    <p:pos x="10" y="10"/>
    <p:text>Is this sufficient, or do we need a diagram of demethylation? I'm hoping to keep it simple...</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F1F322-048A-40AD-BFBC-EF9619EAFA23}" type="datetimeFigureOut">
              <a:rPr lang="en-US" smtClean="0"/>
              <a:t>8/4/15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A38547-F88E-4A55-939C-4374BB217512}" type="slidenum">
              <a:rPr lang="en-US" smtClean="0"/>
              <a:t>‹#›</a:t>
            </a:fld>
            <a:endParaRPr lang="en-US"/>
          </a:p>
        </p:txBody>
      </p:sp>
    </p:spTree>
    <p:extLst>
      <p:ext uri="{BB962C8B-B14F-4D97-AF65-F5344CB8AC3E}">
        <p14:creationId xmlns:p14="http://schemas.microsoft.com/office/powerpoint/2010/main" val="3765728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A38547-F88E-4A55-939C-4374BB217512}" type="slidenum">
              <a:rPr lang="en-US" smtClean="0"/>
              <a:t>12</a:t>
            </a:fld>
            <a:endParaRPr lang="en-US"/>
          </a:p>
        </p:txBody>
      </p:sp>
    </p:spTree>
    <p:extLst>
      <p:ext uri="{BB962C8B-B14F-4D97-AF65-F5344CB8AC3E}">
        <p14:creationId xmlns:p14="http://schemas.microsoft.com/office/powerpoint/2010/main" val="4114611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 the class with F(R)=0.5, F(r)=0.5, so</a:t>
            </a:r>
            <a:r>
              <a:rPr lang="en-US" baseline="0" dirty="0" smtClean="0"/>
              <a:t> that polling the class on their phenotype will yield 3:1 Mendelian ratio of relaxed/anxious</a:t>
            </a:r>
            <a:endParaRPr lang="en-US" dirty="0"/>
          </a:p>
        </p:txBody>
      </p:sp>
      <p:sp>
        <p:nvSpPr>
          <p:cNvPr id="4" name="Slide Number Placeholder 3"/>
          <p:cNvSpPr>
            <a:spLocks noGrp="1"/>
          </p:cNvSpPr>
          <p:nvPr>
            <p:ph type="sldNum" sz="quarter" idx="10"/>
          </p:nvPr>
        </p:nvSpPr>
        <p:spPr/>
        <p:txBody>
          <a:bodyPr/>
          <a:lstStyle/>
          <a:p>
            <a:fld id="{5831502B-ACD6-4F87-83C8-40DB8BF9030A}" type="slidenum">
              <a:rPr lang="en-US" smtClean="0"/>
              <a:t>19</a:t>
            </a:fld>
            <a:endParaRPr lang="en-US"/>
          </a:p>
        </p:txBody>
      </p:sp>
    </p:spTree>
    <p:extLst>
      <p:ext uri="{BB962C8B-B14F-4D97-AF65-F5344CB8AC3E}">
        <p14:creationId xmlns:p14="http://schemas.microsoft.com/office/powerpoint/2010/main" val="1488448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3:1</a:t>
            </a:r>
            <a:r>
              <a:rPr lang="en-US" baseline="0" dirty="0" smtClean="0"/>
              <a:t> Mendelian ratio, as expected.</a:t>
            </a:r>
            <a:endParaRPr lang="en-US" dirty="0"/>
          </a:p>
        </p:txBody>
      </p:sp>
      <p:sp>
        <p:nvSpPr>
          <p:cNvPr id="4" name="Slide Number Placeholder 3"/>
          <p:cNvSpPr>
            <a:spLocks noGrp="1"/>
          </p:cNvSpPr>
          <p:nvPr>
            <p:ph type="sldNum" sz="quarter" idx="10"/>
          </p:nvPr>
        </p:nvSpPr>
        <p:spPr/>
        <p:txBody>
          <a:bodyPr/>
          <a:lstStyle/>
          <a:p>
            <a:fld id="{5831502B-ACD6-4F87-83C8-40DB8BF9030A}" type="slidenum">
              <a:rPr lang="en-US" smtClean="0"/>
              <a:t>20</a:t>
            </a:fld>
            <a:endParaRPr lang="en-US"/>
          </a:p>
        </p:txBody>
      </p:sp>
    </p:spTree>
    <p:extLst>
      <p:ext uri="{BB962C8B-B14F-4D97-AF65-F5344CB8AC3E}">
        <p14:creationId xmlns:p14="http://schemas.microsoft.com/office/powerpoint/2010/main" val="110485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Surprise—some of the glucocorticoid receptor genes are turne</a:t>
            </a:r>
            <a:r>
              <a:rPr lang="en-US" baseline="0" dirty="0" smtClean="0"/>
              <a:t>d off, so there are more anxious rats than would be expected by the genotype frequencies.</a:t>
            </a:r>
            <a:endParaRPr lang="en-US" dirty="0"/>
          </a:p>
        </p:txBody>
      </p:sp>
      <p:sp>
        <p:nvSpPr>
          <p:cNvPr id="4" name="Slide Number Placeholder 3"/>
          <p:cNvSpPr>
            <a:spLocks noGrp="1"/>
          </p:cNvSpPr>
          <p:nvPr>
            <p:ph type="sldNum" sz="quarter" idx="10"/>
          </p:nvPr>
        </p:nvSpPr>
        <p:spPr/>
        <p:txBody>
          <a:bodyPr/>
          <a:lstStyle/>
          <a:p>
            <a:fld id="{5831502B-ACD6-4F87-83C8-40DB8BF9030A}" type="slidenum">
              <a:rPr lang="en-US" smtClean="0"/>
              <a:t>22</a:t>
            </a:fld>
            <a:endParaRPr lang="en-US"/>
          </a:p>
        </p:txBody>
      </p:sp>
    </p:spTree>
    <p:extLst>
      <p:ext uri="{BB962C8B-B14F-4D97-AF65-F5344CB8AC3E}">
        <p14:creationId xmlns:p14="http://schemas.microsoft.com/office/powerpoint/2010/main" val="3002919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If demethylation didn’t occur, more and more of our DNA would become methylated over time.</a:t>
            </a:r>
            <a:endParaRPr lang="en-US" dirty="0"/>
          </a:p>
        </p:txBody>
      </p:sp>
      <p:sp>
        <p:nvSpPr>
          <p:cNvPr id="4" name="Slide Number Placeholder 3"/>
          <p:cNvSpPr>
            <a:spLocks noGrp="1"/>
          </p:cNvSpPr>
          <p:nvPr>
            <p:ph type="sldNum" sz="quarter" idx="10"/>
          </p:nvPr>
        </p:nvSpPr>
        <p:spPr/>
        <p:txBody>
          <a:bodyPr/>
          <a:lstStyle/>
          <a:p>
            <a:fld id="{5831502B-ACD6-4F87-83C8-40DB8BF9030A}" type="slidenum">
              <a:rPr lang="en-US" smtClean="0"/>
              <a:t>24</a:t>
            </a:fld>
            <a:endParaRPr lang="en-US"/>
          </a:p>
        </p:txBody>
      </p:sp>
    </p:spTree>
    <p:extLst>
      <p:ext uri="{BB962C8B-B14F-4D97-AF65-F5344CB8AC3E}">
        <p14:creationId xmlns:p14="http://schemas.microsoft.com/office/powerpoint/2010/main" val="3451133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now there are fewer anxious rats than would have been expected, since some alleles became </a:t>
            </a:r>
            <a:r>
              <a:rPr lang="en-US" baseline="0" dirty="0" err="1" smtClean="0"/>
              <a:t>demethylated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831502B-ACD6-4F87-83C8-40DB8BF9030A}" type="slidenum">
              <a:rPr lang="en-US" smtClean="0"/>
              <a:t>25</a:t>
            </a:fld>
            <a:endParaRPr lang="en-US"/>
          </a:p>
        </p:txBody>
      </p:sp>
    </p:spTree>
    <p:extLst>
      <p:ext uri="{BB962C8B-B14F-4D97-AF65-F5344CB8AC3E}">
        <p14:creationId xmlns:p14="http://schemas.microsoft.com/office/powerpoint/2010/main" val="2949178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like demethylation during DNA replication can erase</a:t>
            </a:r>
            <a:r>
              <a:rPr lang="en-US" baseline="0" dirty="0" smtClean="0"/>
              <a:t> epigenetic changes over time, new epigenetic changes can occur as a result of the environment. An example of this in humans is famine.</a:t>
            </a:r>
            <a:endParaRPr lang="en-US" dirty="0"/>
          </a:p>
        </p:txBody>
      </p:sp>
      <p:sp>
        <p:nvSpPr>
          <p:cNvPr id="4" name="Slide Number Placeholder 3"/>
          <p:cNvSpPr>
            <a:spLocks noGrp="1"/>
          </p:cNvSpPr>
          <p:nvPr>
            <p:ph type="sldNum" sz="quarter" idx="10"/>
          </p:nvPr>
        </p:nvSpPr>
        <p:spPr/>
        <p:txBody>
          <a:bodyPr/>
          <a:lstStyle/>
          <a:p>
            <a:fld id="{5831502B-ACD6-4F87-83C8-40DB8BF9030A}" type="slidenum">
              <a:rPr lang="en-US" smtClean="0"/>
              <a:t>27</a:t>
            </a:fld>
            <a:endParaRPr lang="en-US"/>
          </a:p>
        </p:txBody>
      </p:sp>
    </p:spTree>
    <p:extLst>
      <p:ext uri="{BB962C8B-B14F-4D97-AF65-F5344CB8AC3E}">
        <p14:creationId xmlns:p14="http://schemas.microsoft.com/office/powerpoint/2010/main" val="2192543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F1A1B0-862D-4909-A7DB-D8ADA062DFCA}" type="datetimeFigureOut">
              <a:rPr lang="en-US" smtClean="0"/>
              <a:t>8/4/15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30548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156144-9CB7-4E3A-B87E-A382F9BE05EF}" type="datetimeFigureOut">
              <a:rPr lang="en-US" smtClean="0"/>
              <a:t>8/4/15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08845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43D55F-46AB-4791-9172-4FA8DD3A6A9C}" type="datetimeFigureOut">
              <a:rPr lang="en-US" smtClean="0"/>
              <a:t>8/4/15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0197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026881-8A08-449C-8D73-E5F201F814C1}" type="datetimeFigureOut">
              <a:rPr lang="en-US" smtClean="0"/>
              <a:t>8/4/15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30518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EB5A5E-0C07-4E93-A112-D37B4D166B30}" type="datetimeFigureOut">
              <a:rPr lang="en-US" smtClean="0"/>
              <a:t>8/4/15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65787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1F71C5-DC57-4358-A1EA-30C08AF6E3C5}" type="datetimeFigureOut">
              <a:rPr lang="en-US" smtClean="0"/>
              <a:t>8/4/15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10029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571DBA-DE60-4731-B773-47AAA185C143}" type="datetimeFigureOut">
              <a:rPr lang="en-US" smtClean="0"/>
              <a:t>8/4/15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50802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170639-886C-4FCF-9EAB-ABB5DA3F3F4A}" type="datetimeFigureOut">
              <a:rPr lang="en-US" smtClean="0"/>
              <a:t>8/4/15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89683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C4A628-C83B-4C66-83F4-1711CE3738FD}" type="datetimeFigureOut">
              <a:rPr lang="en-US" smtClean="0"/>
              <a:t>8/4/15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49001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8C1D73-9400-43CA-A37F-F9B7D00DE14C}" type="datetimeFigureOut">
              <a:rPr lang="en-US" smtClean="0"/>
              <a:t>8/4/15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23236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8B7711-B905-4633-B4D7-6F3A49A2E7D9}" type="datetimeFigureOut">
              <a:rPr lang="en-US" smtClean="0"/>
              <a:t>8/4/15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398175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C235CF-BDA2-4E7E-8BBD-350479985E74}" type="datetimeFigureOut">
              <a:rPr lang="en-US" smtClean="0"/>
              <a:pPr/>
              <a:t>8/4/15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37932732"/>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comments" Target="../comments/commen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3" Type="http://schemas.openxmlformats.org/officeDocument/2006/relationships/tags" Target="../tags/tag4.xml"/><Relationship Id="rId4" Type="http://schemas.openxmlformats.org/officeDocument/2006/relationships/slideLayout" Target="../slideLayouts/slideLayout2.xml"/><Relationship Id="rId5" Type="http://schemas.openxmlformats.org/officeDocument/2006/relationships/image" Target="../media/image6.png"/><Relationship Id="rId1" Type="http://schemas.openxmlformats.org/officeDocument/2006/relationships/tags" Target="../tags/tag2.xml"/><Relationship Id="rId2" Type="http://schemas.openxmlformats.org/officeDocument/2006/relationships/tags" Target="../tags/tag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3" Type="http://schemas.openxmlformats.org/officeDocument/2006/relationships/tags" Target="../tags/tag7.xml"/><Relationship Id="rId4" Type="http://schemas.openxmlformats.org/officeDocument/2006/relationships/slideLayout" Target="../slideLayouts/slideLayout2.xml"/><Relationship Id="rId5" Type="http://schemas.openxmlformats.org/officeDocument/2006/relationships/image" Target="../media/image6.png"/><Relationship Id="rId1" Type="http://schemas.openxmlformats.org/officeDocument/2006/relationships/tags" Target="../tags/tag5.xml"/><Relationship Id="rId2" Type="http://schemas.openxmlformats.org/officeDocument/2006/relationships/tags" Target="../tags/tag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omments" Target="../comments/commen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6.xml.rels><?xml version="1.0" encoding="UTF-8" standalone="yes"?>
<Relationships xmlns="http://schemas.openxmlformats.org/package/2006/relationships"><Relationship Id="rId3" Type="http://schemas.openxmlformats.org/officeDocument/2006/relationships/tags" Target="../tags/tag10.xml"/><Relationship Id="rId4" Type="http://schemas.openxmlformats.org/officeDocument/2006/relationships/slideLayout" Target="../slideLayouts/slideLayout2.xml"/><Relationship Id="rId5" Type="http://schemas.openxmlformats.org/officeDocument/2006/relationships/image" Target="../media/image6.png"/><Relationship Id="rId1" Type="http://schemas.openxmlformats.org/officeDocument/2006/relationships/tags" Target="../tags/tag8.xml"/><Relationship Id="rId2" Type="http://schemas.openxmlformats.org/officeDocument/2006/relationships/tags" Target="../tags/tag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3" Type="http://schemas.openxmlformats.org/officeDocument/2006/relationships/tags" Target="../tags/tag13.xml"/><Relationship Id="rId4" Type="http://schemas.openxmlformats.org/officeDocument/2006/relationships/slideLayout" Target="../slideLayouts/slideLayout2.xml"/><Relationship Id="rId5" Type="http://schemas.openxmlformats.org/officeDocument/2006/relationships/image" Target="../media/image6.png"/><Relationship Id="rId1" Type="http://schemas.openxmlformats.org/officeDocument/2006/relationships/tags" Target="../tags/tag11.xml"/><Relationship Id="rId2" Type="http://schemas.openxmlformats.org/officeDocument/2006/relationships/tags" Target="../tags/tag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gif"/><Relationship Id="rId5" Type="http://schemas.openxmlformats.org/officeDocument/2006/relationships/image" Target="../media/image10.png"/><Relationship Id="rId6" Type="http://schemas.openxmlformats.org/officeDocument/2006/relationships/image" Target="../media/image11.jpg"/><Relationship Id="rId7" Type="http://schemas.openxmlformats.org/officeDocument/2006/relationships/image" Target="../media/image12.gif"/><Relationship Id="rId1" Type="http://schemas.openxmlformats.org/officeDocument/2006/relationships/slideLayout" Target="../slideLayouts/slideLayout2.xml"/><Relationship Id="rId2" Type="http://schemas.openxmlformats.org/officeDocument/2006/relationships/image" Target="../media/image7.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gif"/><Relationship Id="rId3" Type="http://schemas.openxmlformats.org/officeDocument/2006/relationships/image" Target="../media/image15.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bs.org/wgbh/nova/body/epigenetics.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learn.genetics.utah.edu/content/epigenetics/rat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Of Mice and Methyl Groups</a:t>
            </a:r>
            <a:endParaRPr lang="en-US" dirty="0"/>
          </a:p>
        </p:txBody>
      </p:sp>
      <p:sp>
        <p:nvSpPr>
          <p:cNvPr id="3" name="Subtitle 2"/>
          <p:cNvSpPr>
            <a:spLocks noGrp="1"/>
          </p:cNvSpPr>
          <p:nvPr>
            <p:ph type="subTitle" idx="1"/>
          </p:nvPr>
        </p:nvSpPr>
        <p:spPr/>
        <p:txBody>
          <a:bodyPr/>
          <a:lstStyle/>
          <a:p>
            <a:r>
              <a:rPr lang="en-US" dirty="0" smtClean="0"/>
              <a:t>(Presenter name) </a:t>
            </a:r>
            <a:r>
              <a:rPr lang="en-US" i="1" dirty="0" smtClean="0"/>
              <a:t>–</a:t>
            </a:r>
            <a:r>
              <a:rPr lang="en-US" dirty="0" smtClean="0"/>
              <a:t> (Presentation date)</a:t>
            </a:r>
            <a:endParaRPr lang="en-US" dirty="0"/>
          </a:p>
        </p:txBody>
      </p:sp>
    </p:spTree>
    <p:extLst>
      <p:ext uri="{BB962C8B-B14F-4D97-AF65-F5344CB8AC3E}">
        <p14:creationId xmlns:p14="http://schemas.microsoft.com/office/powerpoint/2010/main" val="113144223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326" y="2747378"/>
            <a:ext cx="10515600" cy="1325563"/>
          </a:xfrm>
        </p:spPr>
        <p:txBody>
          <a:bodyPr>
            <a:normAutofit/>
          </a:bodyPr>
          <a:lstStyle/>
          <a:p>
            <a:pPr algn="ctr"/>
            <a:r>
              <a:rPr lang="en-US" sz="7200" dirty="0" smtClean="0"/>
              <a:t>Histone Acetylation</a:t>
            </a:r>
            <a:endParaRPr lang="en-US" sz="7200" dirty="0"/>
          </a:p>
        </p:txBody>
      </p:sp>
    </p:spTree>
    <p:extLst>
      <p:ext uri="{BB962C8B-B14F-4D97-AF65-F5344CB8AC3E}">
        <p14:creationId xmlns:p14="http://schemas.microsoft.com/office/powerpoint/2010/main" val="72113612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9622" y="1323473"/>
            <a:ext cx="4017544" cy="3987337"/>
          </a:xfrm>
          <a:prstGeom prst="rect">
            <a:avLst/>
          </a:prstGeom>
        </p:spPr>
      </p:pic>
      <p:sp>
        <p:nvSpPr>
          <p:cNvPr id="3" name="Plus 2"/>
          <p:cNvSpPr/>
          <p:nvPr/>
        </p:nvSpPr>
        <p:spPr>
          <a:xfrm>
            <a:off x="7489565" y="385010"/>
            <a:ext cx="962527" cy="1010652"/>
          </a:xfrm>
          <a:prstGeom prst="mathPlus">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Minus 4"/>
          <p:cNvSpPr/>
          <p:nvPr/>
        </p:nvSpPr>
        <p:spPr>
          <a:xfrm>
            <a:off x="9745579" y="4958320"/>
            <a:ext cx="962526" cy="816838"/>
          </a:xfrm>
          <a:prstGeom prst="mathMinus">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4449" y="4462928"/>
            <a:ext cx="1841447" cy="1695763"/>
          </a:xfrm>
          <a:prstGeom prst="rect">
            <a:avLst/>
          </a:prstGeom>
        </p:spPr>
      </p:pic>
    </p:spTree>
    <p:extLst>
      <p:ext uri="{BB962C8B-B14F-4D97-AF65-F5344CB8AC3E}">
        <p14:creationId xmlns:p14="http://schemas.microsoft.com/office/powerpoint/2010/main" val="12412150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5"/>
                                        </p:tgtEl>
                                      </p:cBhvr>
                                    </p:animEffect>
                                    <p:animScale>
                                      <p:cBhvr>
                                        <p:cTn id="12" dur="250" autoRev="1" fill="hold"/>
                                        <p:tgtEl>
                                          <p:spTgt spid="5"/>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3.33333E-6 -3.7037E-7 L -3.33333E-6 -3.7037E-7 C 0.003 0.00208 0.00573 0.00532 0.00899 0.00601 C 0.0155 0.00717 0.01836 0.00509 0.02344 0.00208 C 0.02422 -3.7037E-7 0.02474 -0.00232 0.02578 -0.00394 C 0.03607 -0.02246 0.02149 0.00902 0.03242 -0.01389 C 0.0336 -0.01644 0.03451 -0.01945 0.03581 -0.02176 C 0.04232 -0.03334 0.03607 -0.01713 0.04258 -0.03172 C 0.0444 -0.03612 0.04792 -0.04584 0.04922 -0.05162 C 0.05013 -0.05579 0.05091 -0.06574 0.05143 -0.06968 C 0.05169 -0.07176 0.05222 -0.07362 0.05261 -0.0757 C 0.05222 -0.09422 0.05365 -0.1132 0.05143 -0.13125 C 0.05091 -0.13588 0.04701 -0.13658 0.04479 -0.13936 C 0.03659 -0.14908 0.04688 -0.13704 0.03698 -0.14723 C 0.03581 -0.14838 0.03477 -0.15024 0.0336 -0.15116 C 0.02917 -0.15463 0.02683 -0.15186 0.0224 -0.15718 C 0.01706 -0.16343 0.02031 -0.16042 0.01224 -0.16505 C 0.0112 -0.16574 0.01016 -0.1669 0.00899 -0.16713 C -0.00156 -0.16945 0.00287 -0.16783 -0.00442 -0.17107 C -0.00638 -0.17315 -0.0082 -0.175 -0.01002 -0.17709 C -0.0112 -0.17824 -0.0125 -0.1794 -0.01341 -0.18102 C -0.01471 -0.18334 -0.01549 -0.18658 -0.01679 -0.18912 C -0.01771 -0.19074 -0.01914 -0.19144 -0.02018 -0.19306 C -0.02291 -0.19746 -0.02539 -0.20232 -0.02799 -0.20695 C -0.02942 -0.20949 -0.03073 -0.21274 -0.03242 -0.21482 L -0.03581 -0.21899 C -0.03698 -0.22292 -0.03776 -0.22709 -0.03919 -0.23079 C -0.04362 -0.24283 -0.04179 -0.23079 -0.04362 -0.24283 C -0.04453 -0.24815 -0.04583 -0.25857 -0.04583 -0.25857 C -0.04557 -0.26852 -0.04544 -0.27871 -0.04479 -0.28843 C -0.04466 -0.29051 -0.04414 -0.2926 -0.04362 -0.29445 C -0.04232 -0.3 -0.03997 -0.30463 -0.03919 -0.31042 C -0.0388 -0.31297 -0.03854 -0.31574 -0.03802 -0.31829 C -0.03685 -0.32408 -0.03541 -0.32732 -0.03359 -0.33241 C -0.0332 -0.33426 -0.03294 -0.33635 -0.03242 -0.3382 C -0.03177 -0.34051 -0.02734 -0.35139 -0.02682 -0.35232 C -0.02552 -0.35463 -0.02396 -0.35625 -0.02239 -0.35811 C -0.01771 -0.36389 -0.01692 -0.36621 -0.01237 -0.36806 C -0.00547 -0.37107 -0.00599 -0.36968 0.00222 -0.37223 C 0.00378 -0.37246 0.00521 -0.37338 0.00664 -0.37408 C 0.01042 -0.37338 0.01419 -0.37315 0.01784 -0.37223 C 0.01901 -0.37176 0.02018 -0.37084 0.02123 -0.37014 C 0.02318 -0.36899 0.02513 -0.36783 0.02683 -0.36621 C 0.0293 -0.36366 0.03281 -0.35811 0.03464 -0.35417 C 0.03594 -0.35162 0.03698 -0.34885 0.03802 -0.3463 C 0.03841 -0.34422 0.03867 -0.34213 0.03919 -0.34028 C 0.0418 -0.33079 0.04492 -0.33079 0.04922 -0.32037 C 0.05339 -0.31042 0.05104 -0.31436 0.05599 -0.30834 C 0.06927 -0.27292 0.0586 -0.29028 0.09844 -0.2926 C 0.10065 -0.29375 0.10326 -0.29399 0.10521 -0.29653 C 0.10664 -0.29838 0.10834 -0.30024 0.10964 -0.30255 C 0.11107 -0.30487 0.11393 -0.31297 0.11524 -0.31644 C 0.11784 -0.33033 0.11446 -0.3132 0.11862 -0.33033 C 0.11953 -0.33426 0.12031 -0.34028 0.12084 -0.34422 C 0.12044 -0.35348 0.12031 -0.36297 0.11979 -0.37223 C 0.11966 -0.37431 0.11927 -0.37639 0.11862 -0.37801 C 0.11771 -0.38033 0.11628 -0.38195 0.11524 -0.38403 C 0.11133 -0.39237 0.11524 -0.38866 0.10964 -0.39213 C 0.10821 -0.39399 0.1069 -0.39653 0.10521 -0.39792 C 0.09948 -0.40301 0.09479 -0.40278 0.08841 -0.40394 L 0.08164 -0.41181 C 0.0806 -0.4132 0.07956 -0.41505 0.07839 -0.41598 L 0.075 -0.41783 C 0.06758 -0.43102 0.07526 -0.41621 0.0694 -0.43172 C 0.06732 -0.43727 0.06263 -0.44769 0.06263 -0.44769 L 0.06042 -0.45973 C 0.06003 -0.46158 0.05964 -0.46366 0.05925 -0.46574 L 0.05821 -0.47362 C 0.0586 -0.49028 0.05834 -0.50695 0.05925 -0.52338 C 0.05951 -0.52639 0.06068 -0.52871 0.06159 -0.53125 C 0.06393 -0.53912 0.06459 -0.5419 0.06823 -0.54723 C 0.06927 -0.54885 0.07058 -0.54977 0.07162 -0.55116 C 0.07448 -0.55556 0.07591 -0.56042 0.07943 -0.5632 C 0.08112 -0.56459 0.08321 -0.56459 0.08503 -0.56505 C 0.08659 -0.56713 0.08789 -0.56968 0.08959 -0.57107 C 0.09453 -0.5757 0.10352 -0.57176 0.10742 -0.57107 C 0.11263 -0.56806 0.11862 -0.56505 0.12305 -0.55926 C 0.12865 -0.55186 0.12604 -0.5551 0.13099 -0.54931 C 0.13164 -0.54723 0.13268 -0.54537 0.13321 -0.54329 C 0.13594 -0.53172 0.13151 -0.53056 0.14102 -0.51945 L 0.14766 -0.51135 C 0.14779 -0.51088 0.14909 -0.49746 0.15 -0.49561 C 0.15078 -0.49352 0.15209 -0.4926 0.15326 -0.49144 C 0.15547 -0.48982 0.16003 -0.4875 0.16003 -0.4875 C 0.16485 -0.4882 0.16979 -0.48797 0.17461 -0.48959 C 0.17591 -0.49005 0.17669 -0.49237 0.178 -0.49352 C 0.17904 -0.49445 0.18021 -0.49491 0.18125 -0.49561 C 0.18933 -0.5169 0.17683 -0.48449 0.18685 -0.50741 C 0.18854 -0.51112 0.19141 -0.51945 0.19141 -0.51945 C 0.19219 -0.52732 0.19336 -0.53797 0.19466 -0.54514 C 0.19636 -0.55371 0.19558 -0.54908 0.19701 -0.55926 C 0.19662 -0.5632 0.19662 -0.56737 0.19584 -0.57107 C 0.19453 -0.57824 0.19258 -0.57755 0.18906 -0.58102 C 0.18789 -0.58218 0.18698 -0.58403 0.18581 -0.58496 C 0.1836 -0.58681 0.18125 -0.58774 0.17904 -0.58912 L 0.17565 -0.59098 C 0.17461 -0.59237 0.17331 -0.59329 0.1724 -0.59491 C 0.17071 -0.59792 0.16524 -0.61297 0.16446 -0.61482 L 0.16224 -0.62084 C 0.16341 -0.62223 0.16433 -0.62477 0.16563 -0.62477 C 0.1694 -0.62547 0.17318 -0.62477 0.17683 -0.62292 C 0.17943 -0.62153 0.18099 -0.61644 0.18347 -0.61482 L 0.18685 -0.61297 C 0.19024 -0.61366 0.19362 -0.61343 0.19701 -0.61482 C 0.19831 -0.61551 0.2 -0.61644 0.20026 -0.61899 C 0.20482 -0.66065 0.19414 -0.65232 0.20482 -0.6588 C 0.20768 -0.65741 0.21042 -0.65718 0.21263 -0.65278 C 0.21446 -0.64908 0.21628 -0.64537 0.21706 -0.64074 C 0.21745 -0.63889 0.21745 -0.63635 0.21823 -0.63473 C 0.21901 -0.63334 0.22044 -0.63357 0.22162 -0.63287 C 0.22305 -0.63079 0.22435 -0.62824 0.22604 -0.62686 C 0.22748 -0.6257 0.22904 -0.6257 0.23047 -0.62477 C 0.2418 -0.61922 0.22435 -0.62709 0.23841 -0.62084 C 0.24063 -0.62153 0.24362 -0.61991 0.24505 -0.62292 C 0.24688 -0.62639 0.24571 -0.63218 0.24623 -0.63681 C 0.24649 -0.63889 0.24675 -0.64098 0.24727 -0.64283 C 0.24857 -0.64699 0.25183 -0.65463 0.25183 -0.65463 C 0.25248 -0.6625 0.25104 -0.66852 0.25625 -0.66852 C 0.25925 -0.66852 0.26537 -0.65973 0.26641 -0.6588 L 0.26966 -0.65463 C 0.27044 -0.6507 0.27162 -0.64699 0.27188 -0.64283 C 0.27318 -0.62269 0.27201 -0.63056 0.27422 -0.61899 C 0.27565 -0.61945 0.27722 -0.61991 0.27865 -0.62084 C 0.28294 -0.62408 0.28373 -0.6294 0.28646 -0.63681 L 0.28867 -0.64283 C 0.29102 -0.64213 0.29349 -0.64283 0.29544 -0.64074 C 0.29649 -0.63982 0.2961 -0.63658 0.29662 -0.63473 C 0.29714 -0.63264 0.29805 -0.63079 0.29883 -0.62894 C 0.30078 -0.61806 0.29948 -0.61737 0.30443 -0.61297 C 0.30547 -0.61204 0.30664 -0.61158 0.30781 -0.61088 C 0.30847 -0.61297 0.30912 -0.61505 0.31003 -0.6169 C 0.31719 -0.63218 0.31003 -0.61412 0.31563 -0.62894 C 0.31862 -0.62824 0.32162 -0.62778 0.32448 -0.62686 C 0.32565 -0.62639 0.32696 -0.62616 0.32787 -0.62477 C 0.32891 -0.62338 0.32956 -0.62107 0.33008 -0.61899 C 0.3306 -0.6169 0.33034 -0.61412 0.33125 -0.61297 C 0.33242 -0.61112 0.33425 -0.61158 0.33568 -0.61088 L 0.34584 -0.6169 L 0.34922 -0.61899 C 0.35534 -0.61528 0.35495 -0.61667 0.35925 -0.61088 C 0.35964 -0.61042 0.36003 -0.60949 0.36042 -0.60903 L 0.36042 -0.60903 " pathEditMode="relative" ptsTypes="AAAAAAAAAAAAAAAAAAAAAAAAAAAAAAAAAAAAAAAAAAAAAAAAAAAAAAAAAAAAAAAAAAAAAAAAAAAAAAAAAAAAAAAAAAAAAAAAAAAAAAAAAAAAAAAAAAAAAAAAAAAAAAAAAAAAAAAAAAAAAA">
                                      <p:cBhvr>
                                        <p:cTn id="16" dur="2000" fill="hold"/>
                                        <p:tgtEl>
                                          <p:spTgt spid="6"/>
                                        </p:tgtEl>
                                        <p:attrNameLst>
                                          <p:attrName>ppt_x</p:attrName>
                                          <p:attrName>ppt_y</p:attrName>
                                        </p:attrNameLst>
                                      </p:cBhvr>
                                    </p:animMotion>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3"/>
                                        </p:tgtEl>
                                      </p:cBhvr>
                                    </p:animEffect>
                                    <p:set>
                                      <p:cBhvr>
                                        <p:cTn id="21" dur="1" fill="hold">
                                          <p:stCondLst>
                                            <p:cond delay="499"/>
                                          </p:stCondLst>
                                        </p:cTn>
                                        <p:tgtEl>
                                          <p:spTgt spid="3"/>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6" presetClass="emph" presetSubtype="0" fill="hold" grpId="1" nodeType="clickEffect">
                                  <p:stCondLst>
                                    <p:cond delay="0"/>
                                  </p:stCondLst>
                                  <p:childTnLst>
                                    <p:animEffect transition="out" filter="fade">
                                      <p:cBhvr>
                                        <p:cTn id="25" dur="500" tmFilter="0, 0; .2, .5; .8, .5; 1, 0"/>
                                        <p:tgtEl>
                                          <p:spTgt spid="5"/>
                                        </p:tgtEl>
                                      </p:cBhvr>
                                    </p:animEffect>
                                    <p:animScale>
                                      <p:cBhvr>
                                        <p:cTn id="2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5"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5283" y="3842344"/>
            <a:ext cx="1891146" cy="187692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8428" y="1443784"/>
            <a:ext cx="1891146" cy="1876927"/>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5360" y="3842344"/>
            <a:ext cx="1891146" cy="187692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7717" y="1523997"/>
            <a:ext cx="1891146" cy="1876927"/>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1416" y="1588161"/>
            <a:ext cx="1891146" cy="1876927"/>
          </a:xfrm>
          <a:prstGeom prst="rect">
            <a:avLst/>
          </a:prstGeom>
        </p:spPr>
      </p:pic>
      <p:sp>
        <p:nvSpPr>
          <p:cNvPr id="10" name="Minus 9"/>
          <p:cNvSpPr/>
          <p:nvPr/>
        </p:nvSpPr>
        <p:spPr>
          <a:xfrm>
            <a:off x="4725037" y="2991854"/>
            <a:ext cx="409073" cy="40907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lus 14"/>
          <p:cNvSpPr/>
          <p:nvPr/>
        </p:nvSpPr>
        <p:spPr>
          <a:xfrm>
            <a:off x="3375407" y="1142984"/>
            <a:ext cx="382456" cy="433135"/>
          </a:xfrm>
          <a:prstGeom prst="mathPlus">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Minus 15"/>
          <p:cNvSpPr/>
          <p:nvPr/>
        </p:nvSpPr>
        <p:spPr>
          <a:xfrm>
            <a:off x="6907401" y="3096127"/>
            <a:ext cx="409073" cy="40907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inus 16"/>
          <p:cNvSpPr/>
          <p:nvPr/>
        </p:nvSpPr>
        <p:spPr>
          <a:xfrm>
            <a:off x="8868366" y="3196389"/>
            <a:ext cx="409073" cy="40907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Minus 17"/>
          <p:cNvSpPr/>
          <p:nvPr/>
        </p:nvSpPr>
        <p:spPr>
          <a:xfrm>
            <a:off x="5466869" y="5543053"/>
            <a:ext cx="409073" cy="40907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Minus 18"/>
          <p:cNvSpPr/>
          <p:nvPr/>
        </p:nvSpPr>
        <p:spPr>
          <a:xfrm>
            <a:off x="8118037" y="5510725"/>
            <a:ext cx="409073" cy="40907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lus 19"/>
          <p:cNvSpPr/>
          <p:nvPr/>
        </p:nvSpPr>
        <p:spPr>
          <a:xfrm>
            <a:off x="5382127" y="1155026"/>
            <a:ext cx="382456" cy="433135"/>
          </a:xfrm>
          <a:prstGeom prst="mathPlus">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lus 20"/>
          <p:cNvSpPr/>
          <p:nvPr/>
        </p:nvSpPr>
        <p:spPr>
          <a:xfrm>
            <a:off x="7350292" y="1102883"/>
            <a:ext cx="382456" cy="433135"/>
          </a:xfrm>
          <a:prstGeom prst="mathPlus">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lus 21"/>
          <p:cNvSpPr/>
          <p:nvPr/>
        </p:nvSpPr>
        <p:spPr>
          <a:xfrm>
            <a:off x="4364979" y="3569869"/>
            <a:ext cx="382456" cy="433135"/>
          </a:xfrm>
          <a:prstGeom prst="mathPlus">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lus 22"/>
          <p:cNvSpPr/>
          <p:nvPr/>
        </p:nvSpPr>
        <p:spPr>
          <a:xfrm>
            <a:off x="6835165" y="3585666"/>
            <a:ext cx="335883" cy="433135"/>
          </a:xfrm>
          <a:prstGeom prst="mathPlus">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0765" y="1142735"/>
            <a:ext cx="653825" cy="602098"/>
          </a:xfrm>
          <a:prstGeom prst="rect">
            <a:avLst/>
          </a:prstGeom>
        </p:spPr>
      </p:pic>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8615" y="1038448"/>
            <a:ext cx="653825" cy="602098"/>
          </a:xfrm>
          <a:prstGeom prst="rect">
            <a:avLst/>
          </a:prstGeom>
        </p:spPr>
      </p:pic>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5283" y="1082577"/>
            <a:ext cx="653825" cy="602098"/>
          </a:xfrm>
          <a:prstGeom prst="rect">
            <a:avLst/>
          </a:prstGeom>
        </p:spPr>
      </p:pic>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6765" y="3461064"/>
            <a:ext cx="653825" cy="602098"/>
          </a:xfrm>
          <a:prstGeom prst="rect">
            <a:avLst/>
          </a:prstGeom>
        </p:spPr>
      </p:pic>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9692" y="3461064"/>
            <a:ext cx="653825" cy="602098"/>
          </a:xfrm>
          <a:prstGeom prst="rect">
            <a:avLst/>
          </a:prstGeom>
        </p:spPr>
      </p:pic>
    </p:spTree>
    <p:extLst>
      <p:ext uri="{BB962C8B-B14F-4D97-AF65-F5344CB8AC3E}">
        <p14:creationId xmlns:p14="http://schemas.microsoft.com/office/powerpoint/2010/main" val="7287980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0" nodeType="clickEffect">
                                  <p:stCondLst>
                                    <p:cond delay="0"/>
                                  </p:stCondLst>
                                  <p:childTnLst>
                                    <p:animEffect transition="out" filter="fade">
                                      <p:cBhvr>
                                        <p:cTn id="33" dur="500"/>
                                        <p:tgtEl>
                                          <p:spTgt spid="15"/>
                                        </p:tgtEl>
                                      </p:cBhvr>
                                    </p:animEffect>
                                    <p:set>
                                      <p:cBhvr>
                                        <p:cTn id="34" dur="1" fill="hold">
                                          <p:stCondLst>
                                            <p:cond delay="499"/>
                                          </p:stCondLst>
                                        </p:cTn>
                                        <p:tgtEl>
                                          <p:spTgt spid="15"/>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20"/>
                                        </p:tgtEl>
                                      </p:cBhvr>
                                    </p:animEffect>
                                    <p:set>
                                      <p:cBhvr>
                                        <p:cTn id="37" dur="1" fill="hold">
                                          <p:stCondLst>
                                            <p:cond delay="499"/>
                                          </p:stCondLst>
                                        </p:cTn>
                                        <p:tgtEl>
                                          <p:spTgt spid="20"/>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21"/>
                                        </p:tgtEl>
                                      </p:cBhvr>
                                    </p:animEffect>
                                    <p:set>
                                      <p:cBhvr>
                                        <p:cTn id="40" dur="1" fill="hold">
                                          <p:stCondLst>
                                            <p:cond delay="499"/>
                                          </p:stCondLst>
                                        </p:cTn>
                                        <p:tgtEl>
                                          <p:spTgt spid="21"/>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500"/>
                                        <p:tgtEl>
                                          <p:spTgt spid="23"/>
                                        </p:tgtEl>
                                      </p:cBhvr>
                                    </p:animEffect>
                                    <p:set>
                                      <p:cBhvr>
                                        <p:cTn id="43" dur="1" fill="hold">
                                          <p:stCondLst>
                                            <p:cond delay="499"/>
                                          </p:stCondLst>
                                        </p:cTn>
                                        <p:tgtEl>
                                          <p:spTgt spid="23"/>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22"/>
                                        </p:tgtEl>
                                      </p:cBhvr>
                                    </p:animEffect>
                                    <p:set>
                                      <p:cBhvr>
                                        <p:cTn id="46" dur="1" fill="hold">
                                          <p:stCondLst>
                                            <p:cond delay="499"/>
                                          </p:stCondLst>
                                        </p:cTn>
                                        <p:tgtEl>
                                          <p:spTgt spid="2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nodeType="clickEffect">
                                  <p:stCondLst>
                                    <p:cond delay="0"/>
                                  </p:stCondLst>
                                  <p:childTnLst>
                                    <p:animMotion origin="layout" path="M 0 0 L -0.16849 -0.12616 " pathEditMode="relative" ptsTypes="AA">
                                      <p:cBhvr>
                                        <p:cTn id="50" dur="2000" fill="hold"/>
                                        <p:tgtEl>
                                          <p:spTgt spid="25"/>
                                        </p:tgtEl>
                                        <p:attrNameLst>
                                          <p:attrName>ppt_x</p:attrName>
                                          <p:attrName>ppt_y</p:attrName>
                                        </p:attrNameLst>
                                      </p:cBhvr>
                                    </p:animMotion>
                                  </p:childTnLst>
                                </p:cTn>
                              </p:par>
                              <p:par>
                                <p:cTn id="51" presetID="0" presetClass="path" presetSubtype="0" accel="50000" decel="50000" fill="hold" grpId="1" nodeType="withEffect">
                                  <p:stCondLst>
                                    <p:cond delay="0"/>
                                  </p:stCondLst>
                                  <p:childTnLst>
                                    <p:animMotion origin="layout" path="M 0 0 L -0.16849 -0.12616 " pathEditMode="relative" ptsTypes="AA">
                                      <p:cBhvr>
                                        <p:cTn id="52" dur="2000" fill="hold"/>
                                        <p:tgtEl>
                                          <p:spTgt spid="15"/>
                                        </p:tgtEl>
                                        <p:attrNameLst>
                                          <p:attrName>ppt_x</p:attrName>
                                          <p:attrName>ppt_y</p:attrName>
                                        </p:attrNameLst>
                                      </p:cBhvr>
                                    </p:animMotion>
                                  </p:childTnLst>
                                </p:cTn>
                              </p:par>
                              <p:par>
                                <p:cTn id="53" presetID="0" presetClass="path" presetSubtype="0" accel="50000" decel="50000" fill="hold" nodeType="withEffect">
                                  <p:stCondLst>
                                    <p:cond delay="0"/>
                                  </p:stCondLst>
                                  <p:childTnLst>
                                    <p:animMotion origin="layout" path="M 0 0 L -0.16849 -0.12616 " pathEditMode="relative" ptsTypes="AA">
                                      <p:cBhvr>
                                        <p:cTn id="54" dur="2000" fill="hold"/>
                                        <p:tgtEl>
                                          <p:spTgt spid="6"/>
                                        </p:tgtEl>
                                        <p:attrNameLst>
                                          <p:attrName>ppt_x</p:attrName>
                                          <p:attrName>ppt_y</p:attrName>
                                        </p:attrNameLst>
                                      </p:cBhvr>
                                    </p:animMotion>
                                  </p:childTnLst>
                                </p:cTn>
                              </p:par>
                              <p:par>
                                <p:cTn id="55" presetID="0" presetClass="path" presetSubtype="0" accel="50000" decel="50000" fill="hold" grpId="0" nodeType="withEffect">
                                  <p:stCondLst>
                                    <p:cond delay="0"/>
                                  </p:stCondLst>
                                  <p:childTnLst>
                                    <p:animMotion origin="layout" path="M 0 0 L -0.16849 -0.12616 " pathEditMode="relative" ptsTypes="AA">
                                      <p:cBhvr>
                                        <p:cTn id="56" dur="2000" fill="hold"/>
                                        <p:tgtEl>
                                          <p:spTgt spid="10"/>
                                        </p:tgtEl>
                                        <p:attrNameLst>
                                          <p:attrName>ppt_x</p:attrName>
                                          <p:attrName>ppt_y</p:attrName>
                                        </p:attrNameLst>
                                      </p:cBhvr>
                                    </p:animMotion>
                                  </p:childTnLst>
                                </p:cTn>
                              </p:par>
                              <p:par>
                                <p:cTn id="57" presetID="0" presetClass="path" presetSubtype="0" accel="50000" decel="50000" fill="hold" nodeType="withEffect">
                                  <p:stCondLst>
                                    <p:cond delay="0"/>
                                  </p:stCondLst>
                                  <p:childTnLst>
                                    <p:animMotion origin="layout" path="M 0 0 L -0.00273 -0.10532 " pathEditMode="relative" ptsTypes="AA">
                                      <p:cBhvr>
                                        <p:cTn id="58" dur="2000" fill="hold"/>
                                        <p:tgtEl>
                                          <p:spTgt spid="26"/>
                                        </p:tgtEl>
                                        <p:attrNameLst>
                                          <p:attrName>ppt_x</p:attrName>
                                          <p:attrName>ppt_y</p:attrName>
                                        </p:attrNameLst>
                                      </p:cBhvr>
                                    </p:animMotion>
                                  </p:childTnLst>
                                </p:cTn>
                              </p:par>
                              <p:par>
                                <p:cTn id="59" presetID="0" presetClass="path" presetSubtype="0" accel="50000" decel="50000" fill="hold" grpId="1" nodeType="withEffect">
                                  <p:stCondLst>
                                    <p:cond delay="0"/>
                                  </p:stCondLst>
                                  <p:childTnLst>
                                    <p:animMotion origin="layout" path="M 0 0 L -0.00273 -0.10532 " pathEditMode="relative" ptsTypes="AA">
                                      <p:cBhvr>
                                        <p:cTn id="60" dur="2000" fill="hold"/>
                                        <p:tgtEl>
                                          <p:spTgt spid="20"/>
                                        </p:tgtEl>
                                        <p:attrNameLst>
                                          <p:attrName>ppt_x</p:attrName>
                                          <p:attrName>ppt_y</p:attrName>
                                        </p:attrNameLst>
                                      </p:cBhvr>
                                    </p:animMotion>
                                  </p:childTnLst>
                                </p:cTn>
                              </p:par>
                              <p:par>
                                <p:cTn id="61" presetID="0" presetClass="path" presetSubtype="0" accel="50000" decel="50000" fill="hold" nodeType="withEffect">
                                  <p:stCondLst>
                                    <p:cond delay="0"/>
                                  </p:stCondLst>
                                  <p:childTnLst>
                                    <p:animMotion origin="layout" path="M 0 0 L -0.00273 -0.10532 " pathEditMode="relative" ptsTypes="AA">
                                      <p:cBhvr>
                                        <p:cTn id="62" dur="2000" fill="hold"/>
                                        <p:tgtEl>
                                          <p:spTgt spid="8"/>
                                        </p:tgtEl>
                                        <p:attrNameLst>
                                          <p:attrName>ppt_x</p:attrName>
                                          <p:attrName>ppt_y</p:attrName>
                                        </p:attrNameLst>
                                      </p:cBhvr>
                                    </p:animMotion>
                                  </p:childTnLst>
                                </p:cTn>
                              </p:par>
                              <p:par>
                                <p:cTn id="63" presetID="0" presetClass="path" presetSubtype="0" accel="50000" decel="50000" fill="hold" grpId="0" nodeType="withEffect">
                                  <p:stCondLst>
                                    <p:cond delay="0"/>
                                  </p:stCondLst>
                                  <p:childTnLst>
                                    <p:animMotion origin="layout" path="M 0 0 L -0.00273 -0.10532 " pathEditMode="relative" ptsTypes="AA">
                                      <p:cBhvr>
                                        <p:cTn id="64" dur="2000" fill="hold"/>
                                        <p:tgtEl>
                                          <p:spTgt spid="16"/>
                                        </p:tgtEl>
                                        <p:attrNameLst>
                                          <p:attrName>ppt_x</p:attrName>
                                          <p:attrName>ppt_y</p:attrName>
                                        </p:attrNameLst>
                                      </p:cBhvr>
                                    </p:animMotion>
                                  </p:childTnLst>
                                </p:cTn>
                              </p:par>
                              <p:par>
                                <p:cTn id="65" presetID="0" presetClass="path" presetSubtype="0" accel="50000" decel="50000" fill="hold" nodeType="withEffect">
                                  <p:stCondLst>
                                    <p:cond delay="0"/>
                                  </p:stCondLst>
                                  <p:childTnLst>
                                    <p:animMotion origin="layout" path="M 0 0 L 0.2013 -0.15208 " pathEditMode="relative" ptsTypes="AA">
                                      <p:cBhvr>
                                        <p:cTn id="66" dur="2000" fill="hold"/>
                                        <p:tgtEl>
                                          <p:spTgt spid="27"/>
                                        </p:tgtEl>
                                        <p:attrNameLst>
                                          <p:attrName>ppt_x</p:attrName>
                                          <p:attrName>ppt_y</p:attrName>
                                        </p:attrNameLst>
                                      </p:cBhvr>
                                    </p:animMotion>
                                  </p:childTnLst>
                                </p:cTn>
                              </p:par>
                              <p:par>
                                <p:cTn id="67" presetID="0" presetClass="path" presetSubtype="0" accel="50000" decel="50000" fill="hold" grpId="1" nodeType="withEffect">
                                  <p:stCondLst>
                                    <p:cond delay="0"/>
                                  </p:stCondLst>
                                  <p:childTnLst>
                                    <p:animMotion origin="layout" path="M 0 0 L 0.2013 -0.15208 " pathEditMode="relative" ptsTypes="AA">
                                      <p:cBhvr>
                                        <p:cTn id="68" dur="2000" fill="hold"/>
                                        <p:tgtEl>
                                          <p:spTgt spid="21"/>
                                        </p:tgtEl>
                                        <p:attrNameLst>
                                          <p:attrName>ppt_x</p:attrName>
                                          <p:attrName>ppt_y</p:attrName>
                                        </p:attrNameLst>
                                      </p:cBhvr>
                                    </p:animMotion>
                                  </p:childTnLst>
                                </p:cTn>
                              </p:par>
                              <p:par>
                                <p:cTn id="69" presetID="0" presetClass="path" presetSubtype="0" accel="50000" decel="50000" fill="hold" nodeType="withEffect">
                                  <p:stCondLst>
                                    <p:cond delay="0"/>
                                  </p:stCondLst>
                                  <p:childTnLst>
                                    <p:animMotion origin="layout" path="M 0 0 L 0.2013 -0.15208 " pathEditMode="relative" ptsTypes="AA">
                                      <p:cBhvr>
                                        <p:cTn id="70" dur="2000" fill="hold"/>
                                        <p:tgtEl>
                                          <p:spTgt spid="9"/>
                                        </p:tgtEl>
                                        <p:attrNameLst>
                                          <p:attrName>ppt_x</p:attrName>
                                          <p:attrName>ppt_y</p:attrName>
                                        </p:attrNameLst>
                                      </p:cBhvr>
                                    </p:animMotion>
                                  </p:childTnLst>
                                </p:cTn>
                              </p:par>
                              <p:par>
                                <p:cTn id="71" presetID="0" presetClass="path" presetSubtype="0" accel="50000" decel="50000" fill="hold" grpId="0" nodeType="withEffect">
                                  <p:stCondLst>
                                    <p:cond delay="0"/>
                                  </p:stCondLst>
                                  <p:childTnLst>
                                    <p:animMotion origin="layout" path="M 0 0 L 0.2013 -0.15208 " pathEditMode="relative" ptsTypes="AA">
                                      <p:cBhvr>
                                        <p:cTn id="72" dur="2000" fill="hold"/>
                                        <p:tgtEl>
                                          <p:spTgt spid="17"/>
                                        </p:tgtEl>
                                        <p:attrNameLst>
                                          <p:attrName>ppt_x</p:attrName>
                                          <p:attrName>ppt_y</p:attrName>
                                        </p:attrNameLst>
                                      </p:cBhvr>
                                    </p:animMotion>
                                  </p:childTnLst>
                                </p:cTn>
                              </p:par>
                              <p:par>
                                <p:cTn id="73" presetID="0" presetClass="path" presetSubtype="0" accel="50000" decel="50000" fill="hold" nodeType="withEffect">
                                  <p:stCondLst>
                                    <p:cond delay="0"/>
                                  </p:stCondLst>
                                  <p:childTnLst>
                                    <p:animMotion origin="layout" path="M 0 0 L -0.14206 0.12384 L -0.14206 0.12384 L -0.14206 0.12384 " pathEditMode="relative" ptsTypes="AAAA">
                                      <p:cBhvr>
                                        <p:cTn id="74" dur="2000" fill="hold"/>
                                        <p:tgtEl>
                                          <p:spTgt spid="31"/>
                                        </p:tgtEl>
                                        <p:attrNameLst>
                                          <p:attrName>ppt_x</p:attrName>
                                          <p:attrName>ppt_y</p:attrName>
                                        </p:attrNameLst>
                                      </p:cBhvr>
                                    </p:animMotion>
                                  </p:childTnLst>
                                </p:cTn>
                              </p:par>
                              <p:par>
                                <p:cTn id="75" presetID="0" presetClass="path" presetSubtype="0" accel="50000" decel="50000" fill="hold" grpId="1" nodeType="withEffect">
                                  <p:stCondLst>
                                    <p:cond delay="0"/>
                                  </p:stCondLst>
                                  <p:childTnLst>
                                    <p:animMotion origin="layout" path="M 0 0 L -0.14206 0.12384 L -0.14206 0.12384 L -0.14206 0.12384 " pathEditMode="relative" ptsTypes="AAAA">
                                      <p:cBhvr>
                                        <p:cTn id="76" dur="2000" fill="hold"/>
                                        <p:tgtEl>
                                          <p:spTgt spid="22"/>
                                        </p:tgtEl>
                                        <p:attrNameLst>
                                          <p:attrName>ppt_x</p:attrName>
                                          <p:attrName>ppt_y</p:attrName>
                                        </p:attrNameLst>
                                      </p:cBhvr>
                                    </p:animMotion>
                                  </p:childTnLst>
                                </p:cTn>
                              </p:par>
                              <p:par>
                                <p:cTn id="77" presetID="0" presetClass="path" presetSubtype="0" accel="50000" decel="50000" fill="hold" grpId="0" nodeType="withEffect">
                                  <p:stCondLst>
                                    <p:cond delay="0"/>
                                  </p:stCondLst>
                                  <p:childTnLst>
                                    <p:animMotion origin="layout" path="M 0 0 L -0.14206 0.12384 L -0.14206 0.12384 L -0.14206 0.12384 " pathEditMode="relative" ptsTypes="AAAA">
                                      <p:cBhvr>
                                        <p:cTn id="78" dur="2000" fill="hold"/>
                                        <p:tgtEl>
                                          <p:spTgt spid="18"/>
                                        </p:tgtEl>
                                        <p:attrNameLst>
                                          <p:attrName>ppt_x</p:attrName>
                                          <p:attrName>ppt_y</p:attrName>
                                        </p:attrNameLst>
                                      </p:cBhvr>
                                    </p:animMotion>
                                  </p:childTnLst>
                                </p:cTn>
                              </p:par>
                              <p:par>
                                <p:cTn id="79" presetID="0" presetClass="path" presetSubtype="0" accel="50000" decel="50000" fill="hold" nodeType="withEffect">
                                  <p:stCondLst>
                                    <p:cond delay="0"/>
                                  </p:stCondLst>
                                  <p:childTnLst>
                                    <p:animMotion origin="layout" path="M 0 0 L -0.14206 0.12384 L -0.14206 0.12384 L -0.14206 0.12384 " pathEditMode="relative" ptsTypes="AAAA">
                                      <p:cBhvr>
                                        <p:cTn id="80" dur="2000" fill="hold"/>
                                        <p:tgtEl>
                                          <p:spTgt spid="7"/>
                                        </p:tgtEl>
                                        <p:attrNameLst>
                                          <p:attrName>ppt_x</p:attrName>
                                          <p:attrName>ppt_y</p:attrName>
                                        </p:attrNameLst>
                                      </p:cBhvr>
                                    </p:animMotion>
                                  </p:childTnLst>
                                </p:cTn>
                              </p:par>
                              <p:par>
                                <p:cTn id="81" presetID="0" presetClass="path" presetSubtype="0" accel="50000" decel="50000" fill="hold" nodeType="withEffect">
                                  <p:stCondLst>
                                    <p:cond delay="0"/>
                                  </p:stCondLst>
                                  <p:childTnLst>
                                    <p:animMotion origin="layout" path="M 0 0 L 0.1276 0.13565 " pathEditMode="relative" ptsTypes="AA">
                                      <p:cBhvr>
                                        <p:cTn id="82" dur="2000" fill="hold"/>
                                        <p:tgtEl>
                                          <p:spTgt spid="32"/>
                                        </p:tgtEl>
                                        <p:attrNameLst>
                                          <p:attrName>ppt_x</p:attrName>
                                          <p:attrName>ppt_y</p:attrName>
                                        </p:attrNameLst>
                                      </p:cBhvr>
                                    </p:animMotion>
                                  </p:childTnLst>
                                </p:cTn>
                              </p:par>
                              <p:par>
                                <p:cTn id="83" presetID="0" presetClass="path" presetSubtype="0" accel="50000" decel="50000" fill="hold" grpId="1" nodeType="withEffect">
                                  <p:stCondLst>
                                    <p:cond delay="0"/>
                                  </p:stCondLst>
                                  <p:childTnLst>
                                    <p:animMotion origin="layout" path="M 0 0 L 0.1276 0.13565 " pathEditMode="relative" ptsTypes="AA">
                                      <p:cBhvr>
                                        <p:cTn id="84" dur="2000" fill="hold"/>
                                        <p:tgtEl>
                                          <p:spTgt spid="23"/>
                                        </p:tgtEl>
                                        <p:attrNameLst>
                                          <p:attrName>ppt_x</p:attrName>
                                          <p:attrName>ppt_y</p:attrName>
                                        </p:attrNameLst>
                                      </p:cBhvr>
                                    </p:animMotion>
                                  </p:childTnLst>
                                </p:cTn>
                              </p:par>
                              <p:par>
                                <p:cTn id="85" presetID="0" presetClass="path" presetSubtype="0" accel="50000" decel="50000" fill="hold" nodeType="withEffect">
                                  <p:stCondLst>
                                    <p:cond delay="0"/>
                                  </p:stCondLst>
                                  <p:childTnLst>
                                    <p:animMotion origin="layout" path="M 0 0 L 0.1276 0.13565 " pathEditMode="relative" ptsTypes="AA">
                                      <p:cBhvr>
                                        <p:cTn id="86" dur="2000" fill="hold"/>
                                        <p:tgtEl>
                                          <p:spTgt spid="4"/>
                                        </p:tgtEl>
                                        <p:attrNameLst>
                                          <p:attrName>ppt_x</p:attrName>
                                          <p:attrName>ppt_y</p:attrName>
                                        </p:attrNameLst>
                                      </p:cBhvr>
                                    </p:animMotion>
                                  </p:childTnLst>
                                </p:cTn>
                              </p:par>
                              <p:par>
                                <p:cTn id="87" presetID="0" presetClass="path" presetSubtype="0" accel="50000" decel="50000" fill="hold" grpId="0" nodeType="withEffect">
                                  <p:stCondLst>
                                    <p:cond delay="0"/>
                                  </p:stCondLst>
                                  <p:childTnLst>
                                    <p:animMotion origin="layout" path="M 0 0 L 0.1276 0.13565 " pathEditMode="relative" ptsTypes="AA">
                                      <p:cBhvr>
                                        <p:cTn id="88" dur="2000" fill="hold"/>
                                        <p:tgtEl>
                                          <p:spTgt spid="1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5" grpId="1" animBg="1"/>
      <p:bldP spid="16" grpId="0" animBg="1"/>
      <p:bldP spid="17" grpId="0" animBg="1"/>
      <p:bldP spid="18" grpId="0" animBg="1"/>
      <p:bldP spid="19" grpId="0" animBg="1"/>
      <p:bldP spid="20" grpId="0" animBg="1"/>
      <p:bldP spid="20" grpId="1" animBg="1"/>
      <p:bldP spid="21" grpId="0" animBg="1"/>
      <p:bldP spid="21" grpId="1" animBg="1"/>
      <p:bldP spid="22" grpId="0" animBg="1"/>
      <p:bldP spid="22" grpId="1" animBg="1"/>
      <p:bldP spid="23" grpId="0" animBg="1"/>
      <p:bldP spid="23"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555" y="553792"/>
            <a:ext cx="10202579" cy="5877572"/>
          </a:xfrm>
          <a:prstGeom prst="rect">
            <a:avLst/>
          </a:prstGeom>
        </p:spPr>
      </p:pic>
    </p:spTree>
    <p:extLst>
      <p:ext uri="{BB962C8B-B14F-4D97-AF65-F5344CB8AC3E}">
        <p14:creationId xmlns:p14="http://schemas.microsoft.com/office/powerpoint/2010/main" val="228963308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9936" y="198918"/>
            <a:ext cx="8348870" cy="6460297"/>
          </a:xfrm>
          <a:prstGeom prst="rect">
            <a:avLst/>
          </a:prstGeom>
        </p:spPr>
      </p:pic>
    </p:spTree>
    <p:extLst>
      <p:ext uri="{BB962C8B-B14F-4D97-AF65-F5344CB8AC3E}">
        <p14:creationId xmlns:p14="http://schemas.microsoft.com/office/powerpoint/2010/main" val="18014481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326" y="2747378"/>
            <a:ext cx="10515600" cy="1325563"/>
          </a:xfrm>
        </p:spPr>
        <p:txBody>
          <a:bodyPr>
            <a:normAutofit/>
          </a:bodyPr>
          <a:lstStyle/>
          <a:p>
            <a:pPr algn="ctr"/>
            <a:r>
              <a:rPr lang="en-US" sz="7200" dirty="0" smtClean="0"/>
              <a:t>DNA Methylation</a:t>
            </a:r>
            <a:endParaRPr lang="en-US" sz="7200" dirty="0"/>
          </a:p>
        </p:txBody>
      </p:sp>
    </p:spTree>
    <p:extLst>
      <p:ext uri="{BB962C8B-B14F-4D97-AF65-F5344CB8AC3E}">
        <p14:creationId xmlns:p14="http://schemas.microsoft.com/office/powerpoint/2010/main" val="28426785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558343" y="4610637"/>
            <a:ext cx="9182637" cy="0"/>
          </a:xfrm>
          <a:prstGeom prst="line">
            <a:avLst/>
          </a:prstGeom>
          <a:ln w="38100"/>
        </p:spPr>
        <p:style>
          <a:lnRef idx="1">
            <a:schemeClr val="dk1"/>
          </a:lnRef>
          <a:fillRef idx="0">
            <a:schemeClr val="dk1"/>
          </a:fillRef>
          <a:effectRef idx="0">
            <a:schemeClr val="dk1"/>
          </a:effectRef>
          <a:fontRef idx="minor">
            <a:schemeClr val="tx1"/>
          </a:fontRef>
        </p:style>
      </p:cxnSp>
      <p:sp>
        <p:nvSpPr>
          <p:cNvPr id="3" name="Rectangle 2"/>
          <p:cNvSpPr/>
          <p:nvPr/>
        </p:nvSpPr>
        <p:spPr>
          <a:xfrm>
            <a:off x="4765183" y="4353059"/>
            <a:ext cx="5254581" cy="502276"/>
          </a:xfrm>
          <a:prstGeom prst="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smtClean="0"/>
              <a:t>GENE</a:t>
            </a:r>
            <a:endParaRPr lang="en-US" sz="2800" b="1" dirty="0"/>
          </a:p>
        </p:txBody>
      </p:sp>
      <p:sp>
        <p:nvSpPr>
          <p:cNvPr id="4" name="Rectangle 3"/>
          <p:cNvSpPr/>
          <p:nvPr/>
        </p:nvSpPr>
        <p:spPr>
          <a:xfrm>
            <a:off x="1880316" y="4443211"/>
            <a:ext cx="2176530" cy="321972"/>
          </a:xfrm>
          <a:prstGeom prst="rect">
            <a:avLst/>
          </a:prstGeom>
          <a:ln w="38100">
            <a:solidFill>
              <a:schemeClr val="tx1"/>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PROMOTER REGION</a:t>
            </a:r>
            <a:endParaRPr lang="en-US" dirty="0"/>
          </a:p>
        </p:txBody>
      </p:sp>
      <p:sp>
        <p:nvSpPr>
          <p:cNvPr id="6" name="Oval 5"/>
          <p:cNvSpPr/>
          <p:nvPr/>
        </p:nvSpPr>
        <p:spPr>
          <a:xfrm>
            <a:off x="1115464" y="1874692"/>
            <a:ext cx="811369" cy="721217"/>
          </a:xfrm>
          <a:prstGeom prst="ellipse">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CH3</a:t>
            </a:r>
            <a:endParaRPr lang="en-US" dirty="0"/>
          </a:p>
        </p:txBody>
      </p:sp>
      <p:sp>
        <p:nvSpPr>
          <p:cNvPr id="7" name="Oval 6"/>
          <p:cNvSpPr/>
          <p:nvPr/>
        </p:nvSpPr>
        <p:spPr>
          <a:xfrm>
            <a:off x="1926833" y="2031016"/>
            <a:ext cx="386366" cy="373487"/>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Oval 7"/>
          <p:cNvSpPr/>
          <p:nvPr/>
        </p:nvSpPr>
        <p:spPr>
          <a:xfrm>
            <a:off x="1334405" y="1501205"/>
            <a:ext cx="386366" cy="373487"/>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Oval 8"/>
          <p:cNvSpPr/>
          <p:nvPr/>
        </p:nvSpPr>
        <p:spPr>
          <a:xfrm>
            <a:off x="729098" y="2048556"/>
            <a:ext cx="386366" cy="373487"/>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Oval 10"/>
          <p:cNvSpPr/>
          <p:nvPr/>
        </p:nvSpPr>
        <p:spPr>
          <a:xfrm>
            <a:off x="6580336" y="1480541"/>
            <a:ext cx="3439428" cy="1412543"/>
          </a:xfrm>
          <a:prstGeom prst="ellipse">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Transcription Factor</a:t>
            </a:r>
            <a:endParaRPr lang="en-US" dirty="0">
              <a:solidFill>
                <a:schemeClr val="tx1"/>
              </a:solidFill>
            </a:endParaRPr>
          </a:p>
        </p:txBody>
      </p:sp>
      <p:sp>
        <p:nvSpPr>
          <p:cNvPr id="12" name="Multiply 11"/>
          <p:cNvSpPr/>
          <p:nvPr/>
        </p:nvSpPr>
        <p:spPr>
          <a:xfrm>
            <a:off x="5691117" y="3177622"/>
            <a:ext cx="3330053" cy="2866030"/>
          </a:xfrm>
          <a:prstGeom prst="mathMultiply">
            <a:avLst/>
          </a:prstGeom>
          <a:solidFill>
            <a:srgbClr val="FF0000"/>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394590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L 0 0 L 0.00885 0.00579 C 0.01003 0.00648 0.0112 0.00694 0.01224 0.00787 C 0.0138 0.00903 0.01523 0.01065 0.01667 0.01181 C 0.01784 0.01273 0.01901 0.01296 0.02005 0.01389 C 0.02135 0.01482 0.02227 0.01667 0.02344 0.01782 C 0.02448 0.01875 0.02578 0.01875 0.02682 0.01968 C 0.03555 0.02755 0.02513 0.02083 0.03359 0.02569 C 0.03503 0.02963 0.03711 0.0331 0.03802 0.03773 C 0.03841 0.03958 0.03854 0.0419 0.03906 0.04375 C 0.04128 0.05116 0.04167 0.04907 0.04466 0.05556 C 0.04557 0.05741 0.04622 0.05949 0.04701 0.06157 C 0.0474 0.06366 0.04805 0.06551 0.04805 0.06759 C 0.04805 0.0794 0.04818 0.09167 0.04701 0.10324 C 0.04661 0.10602 0.04479 0.10741 0.04362 0.10926 C 0.04206 0.11157 0.0375 0.11644 0.03581 0.11736 C 0.03359 0.11852 0.03125 0.11852 0.02904 0.11921 C 0.02344 0.12593 0.02461 0.12245 0.02461 0.1412 C 0.02461 0.14514 0.02474 0.14954 0.02565 0.15301 C 0.0263 0.15532 0.02799 0.15579 0.02904 0.15718 C 0.03945 0.17037 0.02695 0.15556 0.03906 0.16898 C 0.04023 0.17037 0.04115 0.17222 0.04245 0.17292 C 0.04505 0.17431 0.04766 0.17431 0.05026 0.175 C 0.05365 0.17894 0.05417 0.17986 0.0582 0.18287 C 0.05924 0.1838 0.06042 0.18426 0.06159 0.18495 C 0.0612 0.1956 0.06185 0.20648 0.06042 0.21667 C 0.0599 0.22037 0.05755 0.22245 0.05586 0.22477 C 0.05378 0.22778 0.04922 0.23264 0.04922 0.23264 C 0.05703 0.23727 0.05521 0.23264 0.05703 0.24259 C 0.05586 0.24398 0.05417 0.24444 0.05365 0.24653 C 0.05312 0.24931 0.05651 0.25741 0.05703 0.25857 C 0.05664 0.26181 0.05638 0.26528 0.05586 0.26852 C 0.05469 0.27732 0.05482 0.27593 0.05482 0.27245 L 0.05586 0.26852 L 0.05586 0.26852 " pathEditMode="relative" ptsTypes="AAAAAAAAAAAAAAAAAAAAAAAAAAAAAAAAAAAA">
                                      <p:cBhvr>
                                        <p:cTn id="6" dur="2000" fill="hold"/>
                                        <p:tgtEl>
                                          <p:spTgt spid="6"/>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 0 L 0.00885 0.00579 C 0.01003 0.00648 0.0112 0.00694 0.01224 0.00787 C 0.0138 0.00903 0.01523 0.01065 0.01667 0.01181 C 0.01784 0.01273 0.01901 0.01296 0.02005 0.01389 C 0.02135 0.01482 0.02227 0.01667 0.02344 0.01782 C 0.02448 0.01875 0.02578 0.01875 0.02682 0.01968 C 0.03555 0.02755 0.02513 0.02083 0.03359 0.02569 C 0.03503 0.02963 0.03711 0.0331 0.03802 0.03773 C 0.03841 0.03958 0.03854 0.0419 0.03906 0.04375 C 0.04128 0.05116 0.04167 0.04907 0.04466 0.05556 C 0.04557 0.05741 0.04622 0.05949 0.04701 0.06157 C 0.0474 0.06366 0.04805 0.06551 0.04805 0.06759 C 0.04805 0.0794 0.04818 0.09167 0.04701 0.10324 C 0.04661 0.10602 0.04479 0.10741 0.04362 0.10926 C 0.04206 0.11157 0.0375 0.11644 0.03581 0.11736 C 0.03359 0.11852 0.03125 0.11852 0.02904 0.11921 C 0.02344 0.12593 0.02461 0.12245 0.02461 0.1412 C 0.02461 0.14514 0.02474 0.14954 0.02565 0.15301 C 0.0263 0.15532 0.02799 0.15579 0.02904 0.15718 C 0.03945 0.17037 0.02695 0.15556 0.03906 0.16898 C 0.04023 0.17037 0.04115 0.17222 0.04245 0.17292 C 0.04505 0.17431 0.04766 0.17431 0.05026 0.175 C 0.05365 0.17894 0.05417 0.17986 0.0582 0.18287 C 0.05924 0.1838 0.06042 0.18426 0.06159 0.18495 C 0.0612 0.1956 0.06185 0.20648 0.06042 0.21667 C 0.0599 0.22037 0.05755 0.22245 0.05586 0.22477 C 0.05378 0.22778 0.04922 0.23264 0.04922 0.23264 C 0.05703 0.23727 0.05521 0.23264 0.05703 0.24259 C 0.05586 0.24398 0.05417 0.24444 0.05365 0.24653 C 0.05312 0.24931 0.05651 0.25741 0.05703 0.25857 C 0.05664 0.26181 0.05638 0.26528 0.05586 0.26852 C 0.05469 0.27732 0.05482 0.27593 0.05482 0.27245 L 0.05586 0.26852 L 0.05586 0.26852 " pathEditMode="relative" ptsTypes="AAAAAAAAAAAAAAAAAAAAAAAAAAAAAAAAAAAA">
                                      <p:cBhvr>
                                        <p:cTn id="8" dur="2000" fill="hold"/>
                                        <p:tgtEl>
                                          <p:spTgt spid="7"/>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0 0 L 0 0 L 0.00885 0.00579 C 0.01003 0.00648 0.0112 0.00694 0.01224 0.00787 C 0.0138 0.00903 0.01523 0.01065 0.01667 0.01181 C 0.01784 0.01273 0.01901 0.01296 0.02005 0.01389 C 0.02135 0.01482 0.02227 0.01667 0.02344 0.01782 C 0.02448 0.01875 0.02578 0.01875 0.02682 0.01968 C 0.03555 0.02755 0.02513 0.02083 0.03359 0.02569 C 0.03503 0.02963 0.03711 0.0331 0.03802 0.03773 C 0.03841 0.03958 0.03854 0.0419 0.03906 0.04375 C 0.04128 0.05116 0.04167 0.04907 0.04466 0.05556 C 0.04557 0.05741 0.04622 0.05949 0.04701 0.06157 C 0.0474 0.06366 0.04805 0.06551 0.04805 0.06759 C 0.04805 0.0794 0.04818 0.09167 0.04701 0.10324 C 0.04661 0.10602 0.04479 0.10741 0.04362 0.10926 C 0.04206 0.11157 0.0375 0.11644 0.03581 0.11736 C 0.03359 0.11852 0.03125 0.11852 0.02904 0.11921 C 0.02344 0.12593 0.02461 0.12245 0.02461 0.1412 C 0.02461 0.14514 0.02474 0.14954 0.02565 0.15301 C 0.0263 0.15532 0.02799 0.15579 0.02904 0.15718 C 0.03945 0.17037 0.02695 0.15556 0.03906 0.16898 C 0.04023 0.17037 0.04115 0.17222 0.04245 0.17292 C 0.04505 0.17431 0.04766 0.17431 0.05026 0.175 C 0.05365 0.17894 0.05417 0.17986 0.0582 0.18287 C 0.05924 0.1838 0.06042 0.18426 0.06159 0.18495 C 0.0612 0.1956 0.06185 0.20648 0.06042 0.21667 C 0.0599 0.22037 0.05755 0.22245 0.05586 0.22477 C 0.05378 0.22778 0.04922 0.23264 0.04922 0.23264 C 0.05703 0.23727 0.05521 0.23264 0.05703 0.24259 C 0.05586 0.24398 0.05417 0.24444 0.05365 0.24653 C 0.05312 0.24931 0.05651 0.25741 0.05703 0.25857 C 0.05664 0.26181 0.05638 0.26528 0.05586 0.26852 C 0.05469 0.27732 0.05482 0.27593 0.05482 0.27245 L 0.05586 0.26852 L 0.05586 0.26852 " pathEditMode="relative" ptsTypes="AAAAAAAAAAAAAAAAAAAAAAAAAAAAAAAAAAAA">
                                      <p:cBhvr>
                                        <p:cTn id="10" dur="2000" fill="hold"/>
                                        <p:tgtEl>
                                          <p:spTgt spid="8"/>
                                        </p:tgtEl>
                                        <p:attrNameLst>
                                          <p:attrName>ppt_x</p:attrName>
                                          <p:attrName>ppt_y</p:attrName>
                                        </p:attrNameLst>
                                      </p:cBhvr>
                                    </p:animMotion>
                                  </p:childTnLst>
                                </p:cTn>
                              </p:par>
                              <p:par>
                                <p:cTn id="11" presetID="0" presetClass="path" presetSubtype="0" accel="50000" decel="50000" fill="hold" grpId="0" nodeType="withEffect">
                                  <p:stCondLst>
                                    <p:cond delay="0"/>
                                  </p:stCondLst>
                                  <p:childTnLst>
                                    <p:animMotion origin="layout" path="M 0 0 L 0 0 L 0.00885 0.00579 C 0.01003 0.00648 0.0112 0.00694 0.01224 0.00787 C 0.0138 0.00903 0.01523 0.01065 0.01667 0.01181 C 0.01784 0.01273 0.01901 0.01296 0.02005 0.01389 C 0.02135 0.01482 0.02227 0.01667 0.02344 0.01782 C 0.02448 0.01875 0.02578 0.01875 0.02682 0.01968 C 0.03555 0.02755 0.02513 0.02083 0.03359 0.02569 C 0.03503 0.02963 0.03711 0.0331 0.03802 0.03773 C 0.03841 0.03958 0.03854 0.0419 0.03906 0.04375 C 0.04128 0.05116 0.04167 0.04907 0.04466 0.05556 C 0.04557 0.05741 0.04622 0.05949 0.04701 0.06157 C 0.0474 0.06366 0.04805 0.06551 0.04805 0.06759 C 0.04805 0.0794 0.04818 0.09167 0.04701 0.10324 C 0.04661 0.10602 0.04479 0.10741 0.04362 0.10926 C 0.04206 0.11157 0.0375 0.11644 0.03581 0.11736 C 0.03359 0.11852 0.03125 0.11852 0.02904 0.11921 C 0.02344 0.12593 0.02461 0.12245 0.02461 0.1412 C 0.02461 0.14514 0.02474 0.14954 0.02565 0.15301 C 0.0263 0.15532 0.02799 0.15579 0.02904 0.15718 C 0.03945 0.17037 0.02695 0.15556 0.03906 0.16898 C 0.04023 0.17037 0.04115 0.17222 0.04245 0.17292 C 0.04505 0.17431 0.04766 0.17431 0.05026 0.175 C 0.05365 0.17894 0.05417 0.17986 0.0582 0.18287 C 0.05924 0.1838 0.06042 0.18426 0.06159 0.18495 C 0.0612 0.1956 0.06185 0.20648 0.06042 0.21667 C 0.0599 0.22037 0.05755 0.22245 0.05586 0.22477 C 0.05378 0.22778 0.04922 0.23264 0.04922 0.23264 C 0.05703 0.23727 0.05521 0.23264 0.05703 0.24259 C 0.05586 0.24398 0.05417 0.24444 0.05365 0.24653 C 0.05312 0.24931 0.05651 0.25741 0.05703 0.25857 C 0.05664 0.26181 0.05638 0.26528 0.05586 0.26852 C 0.05469 0.27732 0.05482 0.27593 0.05482 0.27245 L 0.05586 0.26852 L 0.05586 0.26852 " pathEditMode="relative" ptsTypes="AAAAAAAAAAAAAAAAAAAAAAAAAAAAAAAAAAAA">
                                      <p:cBhvr>
                                        <p:cTn id="12" dur="2000" fill="hold"/>
                                        <p:tgtEl>
                                          <p:spTgt spid="9"/>
                                        </p:tgtEl>
                                        <p:attrNameLst>
                                          <p:attrName>ppt_x</p:attrName>
                                          <p:attrName>ppt_y</p:attrName>
                                        </p:attrNameLst>
                                      </p:cBhvr>
                                    </p:animMotion>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grpId="0" nodeType="clickEffect">
                                  <p:stCondLst>
                                    <p:cond delay="0"/>
                                  </p:stCondLst>
                                  <p:childTnLst>
                                    <p:animMotion origin="layout" path="M 8.33333E-7 0 L 8.33333E-7 0.00023 C -0.00274 -0.00347 -0.00495 -0.00764 -0.00794 -0.00995 C -0.0099 -0.01181 -0.01237 -0.01134 -0.01458 -0.01204 C -0.01654 -0.0125 -0.01836 -0.01343 -0.02018 -0.01389 C -0.02422 -0.01759 -0.02422 -0.01806 -0.028 -0.01991 C -0.02956 -0.0206 -0.03112 -0.02083 -0.03255 -0.02199 C -0.03555 -0.02431 -0.03828 -0.02847 -0.04141 -0.02986 C -0.04753 -0.03264 -0.04453 -0.03079 -0.05039 -0.03588 C -0.06237 -0.03519 -0.07435 -0.03519 -0.0862 -0.0338 C -0.08737 -0.0338 -0.08854 -0.03287 -0.08958 -0.03194 C -0.09544 -0.02662 -0.0905 -0.0294 -0.09622 -0.02199 C -0.09766 -0.02014 -0.09935 -0.01968 -0.10078 -0.01806 C -0.10391 -0.01435 -0.10677 -0.00995 -0.10977 -0.00602 C -0.1112 -0.00394 -0.11289 -0.00231 -0.11419 0 C -0.11563 0.00255 -0.11693 0.00556 -0.11862 0.00787 C -0.12005 0.00972 -0.12175 0.01019 -0.12318 0.01181 C -0.12448 0.01343 -0.12526 0.0162 -0.12643 0.01782 C -0.12826 0.02014 -0.13034 0.02176 -0.13203 0.02384 C -0.1388 0.03194 -0.13399 0.02824 -0.13997 0.03171 C -0.14141 0.0338 -0.14271 0.03611 -0.1444 0.03773 C -0.14609 0.03958 -0.14805 0.04051 -0.15 0.04167 C -0.16068 0.04884 -0.16419 0.04444 -0.18138 0.04583 C -0.18659 0.04514 -0.1918 0.04491 -0.19701 0.04375 C -0.19818 0.04352 -0.19922 0.04236 -0.20039 0.04167 C -0.20182 0.04097 -0.20339 0.04051 -0.20482 0.03981 C -0.20703 0.03588 -0.20964 0.03241 -0.21159 0.02778 C -0.21576 0.01782 -0.2138 0.02269 -0.21706 0.01389 C -0.2168 -0.00069 -0.21667 -0.01528 -0.21602 -0.02986 C -0.21589 -0.03194 -0.21524 -0.0338 -0.21484 -0.03588 C -0.2125 -0.05093 -0.21563 -0.03657 -0.21042 -0.0537 C -0.20612 -0.06759 -0.20807 -0.06458 -0.2026 -0.07778 C -0.20078 -0.08171 -0.1987 -0.08542 -0.19701 -0.08958 C -0.1957 -0.09282 -0.19505 -0.09653 -0.19362 -0.09954 C -0.18633 -0.11481 -0.18646 -0.11412 -0.18021 -0.12153 C -0.17656 -0.13449 -0.18008 -0.12546 -0.17461 -0.13333 C -0.17344 -0.13519 -0.17253 -0.13796 -0.17122 -0.13935 C -0.16849 -0.14259 -0.1655 -0.14537 -0.16224 -0.14745 C -0.1612 -0.14792 -0.1599 -0.14838 -0.15899 -0.14931 C -0.15547 -0.15301 -0.1526 -0.15856 -0.14883 -0.16134 C -0.14701 -0.1625 -0.14518 -0.16412 -0.14323 -0.16528 C -0.14102 -0.16667 -0.13867 -0.16736 -0.13659 -0.16921 C -0.13503 -0.1706 -0.13372 -0.17245 -0.13203 -0.17315 C -0.12956 -0.17454 -0.12682 -0.17454 -0.12422 -0.17523 C -0.12318 -0.17593 -0.12201 -0.17685 -0.12096 -0.17731 C -0.1082 -0.18218 -0.10521 -0.17778 -0.08737 -0.17523 C -0.08581 -0.17454 -0.08425 -0.17407 -0.08281 -0.17315 C -0.08125 -0.17222 -0.07995 -0.17014 -0.07839 -0.16921 C -0.07656 -0.16806 -0.07461 -0.16782 -0.07279 -0.16736 C -0.07162 -0.16597 -0.0707 -0.16389 -0.0694 -0.16319 C -0.05534 -0.15648 -0.06471 -0.1662 -0.05716 -0.15741 C -0.05638 -0.15532 -0.05586 -0.15301 -0.05495 -0.15139 C -0.05378 -0.14977 -0.04531 -0.14051 -0.04375 -0.1375 C -0.04115 -0.13241 -0.03867 -0.12731 -0.03698 -0.12153 C -0.03555 -0.1162 -0.0349 -0.10972 -0.03255 -0.10556 C -0.02656 -0.09491 -0.03034 -0.10255 -0.02357 -0.08356 C -0.02279 -0.08171 -0.02135 -0.07778 -0.02135 -0.07755 C -0.02096 -0.07546 -0.0181 -0.05324 -0.0168 -0.04977 C -0.01615 -0.04792 -0.0151 -0.04606 -0.01458 -0.04375 C -0.01367 -0.04005 -0.01367 -0.03542 -0.01237 -0.03194 L -0.01016 -0.02593 L -0.01016 -0.02569 " pathEditMode="relative" rAng="0" ptsTypes="AAAAAAAAAAAAAAAAAAAAAAAAAAAAAAAAAAAAAAAAAAAAAAAAAAAAAAAAAAAAAA">
                                      <p:cBhvr>
                                        <p:cTn id="16" dur="2000" fill="hold"/>
                                        <p:tgtEl>
                                          <p:spTgt spid="11"/>
                                        </p:tgtEl>
                                        <p:attrNameLst>
                                          <p:attrName>ppt_x</p:attrName>
                                          <p:attrName>ppt_y</p:attrName>
                                        </p:attrNameLst>
                                      </p:cBhvr>
                                      <p:rCtr x="-10859" y="-6690"/>
                                    </p:animMotion>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Oh Rats! Epigenetics </a:t>
            </a:r>
            <a:endParaRPr lang="en-US" dirty="0"/>
          </a:p>
        </p:txBody>
      </p:sp>
      <p:sp>
        <p:nvSpPr>
          <p:cNvPr id="3" name="Subtitle 2"/>
          <p:cNvSpPr>
            <a:spLocks noGrp="1"/>
          </p:cNvSpPr>
          <p:nvPr>
            <p:ph type="subTitle" idx="1"/>
          </p:nvPr>
        </p:nvSpPr>
        <p:spPr/>
        <p:txBody>
          <a:bodyPr/>
          <a:lstStyle/>
          <a:p>
            <a:r>
              <a:rPr lang="en-US" dirty="0" smtClean="0"/>
              <a:t>Of mice and methyl groups …</a:t>
            </a:r>
            <a:endParaRPr lang="en-US" dirty="0"/>
          </a:p>
        </p:txBody>
      </p:sp>
    </p:spTree>
    <p:extLst>
      <p:ext uri="{BB962C8B-B14F-4D97-AF65-F5344CB8AC3E}">
        <p14:creationId xmlns:p14="http://schemas.microsoft.com/office/powerpoint/2010/main" val="330726581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Life’s a rat race</a:t>
            </a:r>
            <a:endParaRPr lang="en-US" sz="7200" dirty="0"/>
          </a:p>
        </p:txBody>
      </p:sp>
      <p:sp>
        <p:nvSpPr>
          <p:cNvPr id="3" name="Content Placeholder 2"/>
          <p:cNvSpPr>
            <a:spLocks noGrp="1"/>
          </p:cNvSpPr>
          <p:nvPr>
            <p:ph idx="1"/>
          </p:nvPr>
        </p:nvSpPr>
        <p:spPr/>
        <p:txBody>
          <a:bodyPr>
            <a:normAutofit/>
          </a:bodyPr>
          <a:lstStyle/>
          <a:p>
            <a:r>
              <a:rPr lang="en-US" sz="3600" dirty="0" smtClean="0"/>
              <a:t>You are a rat. How you react to stressful events in your life (scarce food, predators) depends on your personality, which is determined both by your life experiences </a:t>
            </a:r>
            <a:r>
              <a:rPr lang="en-US" sz="3600" i="1" u="sng" dirty="0" smtClean="0"/>
              <a:t>and</a:t>
            </a:r>
            <a:r>
              <a:rPr lang="en-US" sz="3600" dirty="0" smtClean="0"/>
              <a:t> your genetics. </a:t>
            </a:r>
          </a:p>
          <a:p>
            <a:pPr marL="128016" lvl="1" indent="0">
              <a:buNone/>
            </a:pPr>
            <a:endParaRPr lang="en-US" sz="3200" dirty="0" smtClean="0"/>
          </a:p>
          <a:p>
            <a:pPr marL="128016" lvl="1" indent="0">
              <a:buNone/>
            </a:pPr>
            <a:endParaRPr lang="en-US" sz="3200" dirty="0"/>
          </a:p>
          <a:p>
            <a:pPr marL="128016" lvl="1" indent="0">
              <a:buNone/>
            </a:pPr>
            <a:r>
              <a:rPr lang="en-US" sz="2000" dirty="0"/>
              <a:t>Credit: http://learn.genetics.utah.edu/content/epigenetics/rats/</a:t>
            </a:r>
          </a:p>
          <a:p>
            <a:pPr marL="128016" lvl="1" indent="0">
              <a:buNone/>
            </a:pPr>
            <a:endParaRPr lang="en-US" sz="3200" dirty="0"/>
          </a:p>
        </p:txBody>
      </p:sp>
    </p:spTree>
    <p:extLst>
      <p:ext uri="{BB962C8B-B14F-4D97-AF65-F5344CB8AC3E}">
        <p14:creationId xmlns:p14="http://schemas.microsoft.com/office/powerpoint/2010/main" val="296840239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Don’t worry, be happy…</a:t>
            </a:r>
            <a:endParaRPr lang="en-US" sz="7200" dirty="0"/>
          </a:p>
        </p:txBody>
      </p:sp>
      <p:sp>
        <p:nvSpPr>
          <p:cNvPr id="3" name="Content Placeholder 2"/>
          <p:cNvSpPr>
            <a:spLocks noGrp="1"/>
          </p:cNvSpPr>
          <p:nvPr>
            <p:ph idx="1"/>
          </p:nvPr>
        </p:nvSpPr>
        <p:spPr>
          <a:xfrm>
            <a:off x="1024128" y="2286000"/>
            <a:ext cx="9920537" cy="4023360"/>
          </a:xfrm>
        </p:spPr>
        <p:txBody>
          <a:bodyPr>
            <a:normAutofit/>
          </a:bodyPr>
          <a:lstStyle/>
          <a:p>
            <a:pPr algn="ctr"/>
            <a:r>
              <a:rPr lang="en-US" sz="3200" dirty="0" smtClean="0"/>
              <a:t>You will need two allele cards </a:t>
            </a:r>
          </a:p>
          <a:p>
            <a:r>
              <a:rPr lang="en-US" sz="2400" dirty="0" smtClean="0">
                <a:solidFill>
                  <a:srgbClr val="92D050"/>
                </a:solidFill>
              </a:rPr>
              <a:t> </a:t>
            </a:r>
            <a:r>
              <a:rPr lang="en-US" sz="2400" dirty="0" smtClean="0"/>
              <a:t>You could have a functional glucocorticoid receptor protein. (Would this be a Dominant or Recessive trait?)</a:t>
            </a:r>
          </a:p>
          <a:p>
            <a:r>
              <a:rPr lang="en-US" sz="2400" dirty="0" smtClean="0"/>
              <a:t>You could have a nonfunctional or absent glucocorticoid receptor protein. (Would this be a Dominant or Recessive trait?)</a:t>
            </a:r>
          </a:p>
          <a:p>
            <a:endParaRPr lang="en-US" sz="6000" b="1" dirty="0"/>
          </a:p>
        </p:txBody>
      </p:sp>
    </p:spTree>
    <p:extLst>
      <p:ext uri="{BB962C8B-B14F-4D97-AF65-F5344CB8AC3E}">
        <p14:creationId xmlns:p14="http://schemas.microsoft.com/office/powerpoint/2010/main" val="62029521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Learning Goals</a:t>
            </a:r>
            <a:endParaRPr lang="en-US" sz="7200" dirty="0"/>
          </a:p>
        </p:txBody>
      </p:sp>
      <p:sp>
        <p:nvSpPr>
          <p:cNvPr id="3" name="Content Placeholder 2"/>
          <p:cNvSpPr>
            <a:spLocks noGrp="1"/>
          </p:cNvSpPr>
          <p:nvPr>
            <p:ph idx="1"/>
          </p:nvPr>
        </p:nvSpPr>
        <p:spPr/>
        <p:txBody>
          <a:bodyPr>
            <a:normAutofit fontScale="77500" lnSpcReduction="20000"/>
          </a:bodyPr>
          <a:lstStyle/>
          <a:p>
            <a:r>
              <a:rPr lang="en-US" b="1" i="1" u="sng" dirty="0" smtClean="0"/>
              <a:t>Science </a:t>
            </a:r>
            <a:r>
              <a:rPr lang="en-US" b="1" i="1" u="sng" dirty="0"/>
              <a:t>skills </a:t>
            </a:r>
            <a:endParaRPr lang="en-US" dirty="0" smtClean="0"/>
          </a:p>
          <a:p>
            <a:r>
              <a:rPr lang="en-US" dirty="0" smtClean="0"/>
              <a:t>Students </a:t>
            </a:r>
            <a:r>
              <a:rPr lang="en-US" dirty="0"/>
              <a:t>will understand several mechanisms of epigenetic  </a:t>
            </a:r>
            <a:r>
              <a:rPr lang="en-US" dirty="0" smtClean="0"/>
              <a:t>inheritance.</a:t>
            </a:r>
          </a:p>
          <a:p>
            <a:r>
              <a:rPr lang="en-US" dirty="0" smtClean="0"/>
              <a:t>Students </a:t>
            </a:r>
            <a:r>
              <a:rPr lang="en-US" dirty="0"/>
              <a:t>will understand the difference between genetic and non-genetic </a:t>
            </a:r>
            <a:r>
              <a:rPr lang="en-US" dirty="0" smtClean="0"/>
              <a:t>inheritance. </a:t>
            </a:r>
          </a:p>
          <a:p>
            <a:r>
              <a:rPr lang="en-US" dirty="0" smtClean="0"/>
              <a:t>Identify examples of non-Mendelian patterns of inheritance.</a:t>
            </a:r>
          </a:p>
          <a:p>
            <a:r>
              <a:rPr lang="en-US" dirty="0" smtClean="0"/>
              <a:t>Students </a:t>
            </a:r>
            <a:r>
              <a:rPr lang="en-US" dirty="0"/>
              <a:t>will develop skills for analyzing scientific literature </a:t>
            </a:r>
            <a:br>
              <a:rPr lang="en-US" dirty="0"/>
            </a:br>
            <a:endParaRPr lang="en-US" dirty="0"/>
          </a:p>
          <a:p>
            <a:r>
              <a:rPr lang="en-US" b="1" i="1" u="sng" dirty="0"/>
              <a:t>General skills </a:t>
            </a:r>
            <a:endParaRPr lang="en-US" dirty="0" smtClean="0"/>
          </a:p>
          <a:p>
            <a:r>
              <a:rPr lang="en-US" dirty="0" smtClean="0"/>
              <a:t>Students </a:t>
            </a:r>
            <a:r>
              <a:rPr lang="en-US" dirty="0"/>
              <a:t>will participate in class discussions </a:t>
            </a:r>
            <a:br>
              <a:rPr lang="en-US" dirty="0"/>
            </a:br>
            <a:endParaRPr lang="en-US" dirty="0"/>
          </a:p>
          <a:p>
            <a:r>
              <a:rPr lang="en-US" b="1" i="1" u="sng" dirty="0"/>
              <a:t>Science attitudes </a:t>
            </a:r>
            <a:endParaRPr lang="en-US" dirty="0" smtClean="0"/>
          </a:p>
          <a:p>
            <a:r>
              <a:rPr lang="en-US" dirty="0" smtClean="0"/>
              <a:t>Students </a:t>
            </a:r>
            <a:r>
              <a:rPr lang="en-US" dirty="0"/>
              <a:t>will recognize social and philosophical implications of scientific </a:t>
            </a:r>
            <a:r>
              <a:rPr lang="en-US" dirty="0" smtClean="0"/>
              <a:t>discovery.</a:t>
            </a:r>
          </a:p>
          <a:p>
            <a:r>
              <a:rPr lang="en-US" dirty="0" smtClean="0"/>
              <a:t>Students </a:t>
            </a:r>
            <a:r>
              <a:rPr lang="en-US" dirty="0"/>
              <a:t>will understand and appreciate the potential of science to address contemporary </a:t>
            </a:r>
            <a:r>
              <a:rPr lang="en-US" dirty="0" smtClean="0"/>
              <a:t>societal problems</a:t>
            </a:r>
            <a:endParaRPr lang="en-US" dirty="0"/>
          </a:p>
        </p:txBody>
      </p:sp>
    </p:spTree>
    <p:extLst>
      <p:ext uri="{BB962C8B-B14F-4D97-AF65-F5344CB8AC3E}">
        <p14:creationId xmlns:p14="http://schemas.microsoft.com/office/powerpoint/2010/main" val="35147121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smtClean="0"/>
              <a:t>Don’t worry, be happy</a:t>
            </a:r>
            <a:r>
              <a:rPr lang="en-US" dirty="0" smtClean="0"/>
              <a:t>!</a:t>
            </a:r>
            <a:endParaRPr lang="en-US" dirty="0"/>
          </a:p>
        </p:txBody>
      </p:sp>
      <p:sp>
        <p:nvSpPr>
          <p:cNvPr id="3" name="Content Placeholder 2"/>
          <p:cNvSpPr>
            <a:spLocks noGrp="1"/>
          </p:cNvSpPr>
          <p:nvPr>
            <p:ph idx="1"/>
          </p:nvPr>
        </p:nvSpPr>
        <p:spPr/>
        <p:txBody>
          <a:bodyPr/>
          <a:lstStyle/>
          <a:p>
            <a:r>
              <a:rPr lang="en-US" sz="3200" dirty="0" smtClean="0"/>
              <a:t>[Clicker Question] So, what’s your phenotype?  </a:t>
            </a:r>
          </a:p>
          <a:p>
            <a:r>
              <a:rPr lang="en-US" sz="4000" dirty="0" smtClean="0">
                <a:solidFill>
                  <a:srgbClr val="92D050"/>
                </a:solidFill>
              </a:rPr>
              <a:t>RR </a:t>
            </a:r>
          </a:p>
          <a:p>
            <a:r>
              <a:rPr lang="en-US" sz="4000" dirty="0" smtClean="0">
                <a:solidFill>
                  <a:srgbClr val="92D050"/>
                </a:solidFill>
              </a:rPr>
              <a:t>R</a:t>
            </a:r>
            <a:r>
              <a:rPr lang="en-US" sz="4000" dirty="0" smtClean="0">
                <a:solidFill>
                  <a:srgbClr val="FF0000"/>
                </a:solidFill>
              </a:rPr>
              <a:t>r</a:t>
            </a:r>
          </a:p>
          <a:p>
            <a:r>
              <a:rPr lang="en-US" sz="4000" dirty="0" err="1" smtClean="0">
                <a:solidFill>
                  <a:srgbClr val="FF0000"/>
                </a:solidFill>
              </a:rPr>
              <a:t>rr</a:t>
            </a:r>
            <a:r>
              <a:rPr lang="en-US" sz="4000" dirty="0" smtClean="0">
                <a:solidFill>
                  <a:srgbClr val="FF0000"/>
                </a:solidFill>
              </a:rPr>
              <a:t>     Anxious</a:t>
            </a:r>
          </a:p>
          <a:p>
            <a:pPr marL="128016" lvl="1" indent="0">
              <a:buNone/>
            </a:pPr>
            <a:endParaRPr lang="en-US" sz="3600" dirty="0">
              <a:solidFill>
                <a:srgbClr val="FF0000"/>
              </a:solidFill>
            </a:endParaRPr>
          </a:p>
          <a:p>
            <a:endParaRPr lang="en-US" sz="4000" dirty="0">
              <a:solidFill>
                <a:srgbClr val="FF0000"/>
              </a:solidFill>
            </a:endParaRPr>
          </a:p>
        </p:txBody>
      </p:sp>
      <p:sp>
        <p:nvSpPr>
          <p:cNvPr id="4" name="Right Brace 3"/>
          <p:cNvSpPr/>
          <p:nvPr/>
        </p:nvSpPr>
        <p:spPr>
          <a:xfrm>
            <a:off x="1942530" y="2633728"/>
            <a:ext cx="252030" cy="991673"/>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92D050"/>
              </a:solidFill>
            </a:endParaRPr>
          </a:p>
        </p:txBody>
      </p:sp>
      <p:sp>
        <p:nvSpPr>
          <p:cNvPr id="5" name="TextBox 4"/>
          <p:cNvSpPr txBox="1"/>
          <p:nvPr/>
        </p:nvSpPr>
        <p:spPr>
          <a:xfrm>
            <a:off x="2321185" y="2806398"/>
            <a:ext cx="1955409" cy="646331"/>
          </a:xfrm>
          <a:prstGeom prst="rect">
            <a:avLst/>
          </a:prstGeom>
          <a:noFill/>
        </p:spPr>
        <p:txBody>
          <a:bodyPr wrap="square" rtlCol="0">
            <a:spAutoFit/>
          </a:bodyPr>
          <a:lstStyle/>
          <a:p>
            <a:r>
              <a:rPr lang="en-US" sz="3600" dirty="0" smtClean="0">
                <a:solidFill>
                  <a:srgbClr val="92D050"/>
                </a:solidFill>
              </a:rPr>
              <a:t>Relaxed</a:t>
            </a:r>
            <a:endParaRPr lang="en-US" sz="3600" dirty="0">
              <a:solidFill>
                <a:srgbClr val="92D050"/>
              </a:solidFill>
            </a:endParaRPr>
          </a:p>
        </p:txBody>
      </p:sp>
    </p:spTree>
    <p:extLst>
      <p:ext uri="{BB962C8B-B14F-4D97-AF65-F5344CB8AC3E}">
        <p14:creationId xmlns:p14="http://schemas.microsoft.com/office/powerpoint/2010/main" val="62626849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PQuestion"/>
          <p:cNvSpPr>
            <a:spLocks noGrp="1"/>
          </p:cNvSpPr>
          <p:nvPr>
            <p:ph type="title"/>
          </p:nvPr>
        </p:nvSpPr>
        <p:spPr/>
        <p:txBody>
          <a:bodyPr/>
          <a:lstStyle/>
          <a:p>
            <a:pPr eaLnBrk="1" hangingPunct="1"/>
            <a:r>
              <a:rPr lang="en-US" dirty="0" smtClean="0">
                <a:latin typeface="Calibri" charset="0"/>
                <a:ea typeface="MS PGothic" charset="0"/>
              </a:rPr>
              <a:t>Clicker question: What’s your phenotype?</a:t>
            </a:r>
            <a:endParaRPr lang="en-US" dirty="0">
              <a:latin typeface="Calibri" charset="0"/>
              <a:ea typeface="MS PGothic" charset="0"/>
            </a:endParaRPr>
          </a:p>
        </p:txBody>
      </p:sp>
      <p:sp>
        <p:nvSpPr>
          <p:cNvPr id="2051" name="TPAnswers"/>
          <p:cNvSpPr>
            <a:spLocks noGrp="1"/>
          </p:cNvSpPr>
          <p:nvPr>
            <p:ph idx="1"/>
            <p:custDataLst>
              <p:tags r:id="rId2"/>
            </p:custDataLst>
          </p:nvPr>
        </p:nvSpPr>
        <p:spPr>
          <a:xfrm>
            <a:off x="609600" y="1600201"/>
            <a:ext cx="5486400" cy="4525963"/>
          </a:xfrm>
        </p:spPr>
        <p:txBody>
          <a:bodyPr/>
          <a:lstStyle/>
          <a:p>
            <a:pPr marL="514350" indent="-514350" eaLnBrk="1" hangingPunct="1">
              <a:buFont typeface="Arial" charset="0"/>
              <a:buAutoNum type="alphaUcPeriod"/>
            </a:pPr>
            <a:r>
              <a:rPr lang="en-US" dirty="0" smtClean="0">
                <a:latin typeface="Calibri" charset="0"/>
                <a:ea typeface="MS PGothic" charset="0"/>
              </a:rPr>
              <a:t>Relaxed (</a:t>
            </a:r>
            <a:r>
              <a:rPr lang="en-US" dirty="0" smtClean="0">
                <a:solidFill>
                  <a:schemeClr val="accent6"/>
                </a:solidFill>
                <a:latin typeface="Calibri" charset="0"/>
                <a:ea typeface="MS PGothic" charset="0"/>
              </a:rPr>
              <a:t>RR</a:t>
            </a:r>
            <a:r>
              <a:rPr lang="en-US" dirty="0" smtClean="0">
                <a:latin typeface="Calibri" charset="0"/>
                <a:ea typeface="MS PGothic" charset="0"/>
              </a:rPr>
              <a:t> or </a:t>
            </a:r>
            <a:r>
              <a:rPr lang="en-US" dirty="0" err="1" smtClean="0">
                <a:solidFill>
                  <a:srgbClr val="70AD47"/>
                </a:solidFill>
                <a:latin typeface="Calibri" charset="0"/>
                <a:ea typeface="MS PGothic" charset="0"/>
              </a:rPr>
              <a:t>R</a:t>
            </a:r>
            <a:r>
              <a:rPr lang="en-US" dirty="0" err="1" smtClean="0">
                <a:solidFill>
                  <a:srgbClr val="FF0000"/>
                </a:solidFill>
                <a:latin typeface="Calibri" charset="0"/>
                <a:ea typeface="MS PGothic" charset="0"/>
              </a:rPr>
              <a:t>r</a:t>
            </a:r>
            <a:r>
              <a:rPr lang="en-US" dirty="0" smtClean="0">
                <a:latin typeface="Calibri" charset="0"/>
                <a:ea typeface="MS PGothic" charset="0"/>
              </a:rPr>
              <a:t>)</a:t>
            </a:r>
          </a:p>
          <a:p>
            <a:pPr marL="514350" indent="-514350" eaLnBrk="1" hangingPunct="1">
              <a:buFont typeface="Arial" charset="0"/>
              <a:buAutoNum type="alphaUcPeriod"/>
            </a:pPr>
            <a:r>
              <a:rPr lang="en-US" dirty="0" smtClean="0">
                <a:latin typeface="Calibri" charset="0"/>
                <a:ea typeface="MS PGothic" charset="0"/>
              </a:rPr>
              <a:t>Anxious (</a:t>
            </a:r>
            <a:r>
              <a:rPr lang="en-US" dirty="0" err="1" smtClean="0">
                <a:solidFill>
                  <a:srgbClr val="FF0000"/>
                </a:solidFill>
                <a:latin typeface="Calibri" charset="0"/>
                <a:ea typeface="MS PGothic" charset="0"/>
              </a:rPr>
              <a:t>rr</a:t>
            </a:r>
            <a:r>
              <a:rPr lang="en-US" dirty="0" smtClean="0">
                <a:latin typeface="Calibri" charset="0"/>
                <a:ea typeface="MS PGothic" charset="0"/>
              </a:rPr>
              <a:t>)</a:t>
            </a:r>
          </a:p>
        </p:txBody>
      </p:sp>
      <p:pic>
        <p:nvPicPr>
          <p:cNvPr id="2" name="TPChart" descr="D3392983C39B4F979F422396764D5BE0Chart20150803100010513.png"/>
          <p:cNvPicPr>
            <a:picLocks/>
          </p:cNvPicPr>
          <p:nvPr>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6783917" y="1600200"/>
            <a:ext cx="4572000" cy="5143500"/>
          </a:xfrm>
          <a:prstGeom prst="rect">
            <a:avLst/>
          </a:prstGeom>
        </p:spPr>
      </p:pic>
    </p:spTree>
    <p:custDataLst>
      <p:tags r:id="rId1"/>
    </p:custData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Oh, rats!</a:t>
            </a:r>
            <a:endParaRPr lang="en-US" sz="7200" dirty="0"/>
          </a:p>
        </p:txBody>
      </p:sp>
      <p:sp>
        <p:nvSpPr>
          <p:cNvPr id="3" name="Content Placeholder 2"/>
          <p:cNvSpPr>
            <a:spLocks noGrp="1"/>
          </p:cNvSpPr>
          <p:nvPr>
            <p:ph idx="1"/>
          </p:nvPr>
        </p:nvSpPr>
        <p:spPr/>
        <p:txBody>
          <a:bodyPr>
            <a:normAutofit/>
          </a:bodyPr>
          <a:lstStyle/>
          <a:p>
            <a:r>
              <a:rPr lang="en-US" sz="3600" dirty="0" smtClean="0"/>
              <a:t>If your allele has a mark, it is methylated.</a:t>
            </a:r>
          </a:p>
          <a:p>
            <a:r>
              <a:rPr lang="en-US" sz="3600" i="1" dirty="0" smtClean="0">
                <a:solidFill>
                  <a:srgbClr val="C00000"/>
                </a:solidFill>
                <a:sym typeface="Wingdings" panose="05000000000000000000" pitchFamily="2" charset="2"/>
              </a:rPr>
              <a:t>From what you just learned, </a:t>
            </a:r>
            <a:r>
              <a:rPr lang="en-US" sz="3600" i="1" dirty="0" smtClean="0">
                <a:solidFill>
                  <a:srgbClr val="C00000"/>
                </a:solidFill>
              </a:rPr>
              <a:t>is it a functional gene?</a:t>
            </a:r>
            <a:endParaRPr lang="en-US" sz="3600" i="1" dirty="0">
              <a:solidFill>
                <a:srgbClr val="C00000"/>
              </a:solidFill>
            </a:endParaRPr>
          </a:p>
          <a:p>
            <a:endParaRPr lang="en-US" sz="3600" dirty="0" smtClean="0">
              <a:solidFill>
                <a:srgbClr val="FFC000"/>
              </a:solidFill>
            </a:endParaRPr>
          </a:p>
          <a:p>
            <a:r>
              <a:rPr lang="en-US" sz="3600" dirty="0" smtClean="0"/>
              <a:t>[Clicker question] </a:t>
            </a:r>
            <a:r>
              <a:rPr lang="en-US" sz="3600" dirty="0" smtClean="0">
                <a:solidFill>
                  <a:srgbClr val="C00000"/>
                </a:solidFill>
              </a:rPr>
              <a:t>What’s your </a:t>
            </a:r>
            <a:r>
              <a:rPr lang="en-US" sz="3600" b="1" i="1" u="sng" dirty="0" smtClean="0">
                <a:solidFill>
                  <a:srgbClr val="C00000"/>
                </a:solidFill>
              </a:rPr>
              <a:t>actual</a:t>
            </a:r>
            <a:r>
              <a:rPr lang="en-US" sz="3600" i="1" dirty="0" smtClean="0">
                <a:solidFill>
                  <a:srgbClr val="C00000"/>
                </a:solidFill>
              </a:rPr>
              <a:t> </a:t>
            </a:r>
            <a:r>
              <a:rPr lang="en-US" sz="3600" dirty="0" smtClean="0">
                <a:solidFill>
                  <a:srgbClr val="C00000"/>
                </a:solidFill>
              </a:rPr>
              <a:t>phenotype, taking this epigenetic effect into account?</a:t>
            </a:r>
            <a:endParaRPr lang="en-US" sz="3600" dirty="0">
              <a:solidFill>
                <a:srgbClr val="C00000"/>
              </a:solidFill>
            </a:endParaRPr>
          </a:p>
        </p:txBody>
      </p:sp>
    </p:spTree>
    <p:extLst>
      <p:ext uri="{BB962C8B-B14F-4D97-AF65-F5344CB8AC3E}">
        <p14:creationId xmlns:p14="http://schemas.microsoft.com/office/powerpoint/2010/main" val="233773842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PQuestion"/>
          <p:cNvSpPr>
            <a:spLocks noGrp="1"/>
          </p:cNvSpPr>
          <p:nvPr>
            <p:ph type="title"/>
          </p:nvPr>
        </p:nvSpPr>
        <p:spPr/>
        <p:txBody>
          <a:bodyPr/>
          <a:lstStyle/>
          <a:p>
            <a:pPr eaLnBrk="1" hangingPunct="1"/>
            <a:r>
              <a:rPr lang="en-US" dirty="0" smtClean="0">
                <a:latin typeface="Calibri" charset="0"/>
                <a:ea typeface="MS PGothic" charset="0"/>
              </a:rPr>
              <a:t>Clicker question: Taking the epigenetic effect into account, </a:t>
            </a:r>
            <a:r>
              <a:rPr lang="en-US" dirty="0">
                <a:latin typeface="Calibri" charset="0"/>
                <a:ea typeface="MS PGothic" charset="0"/>
              </a:rPr>
              <a:t>w</a:t>
            </a:r>
            <a:r>
              <a:rPr lang="en-US" dirty="0" smtClean="0">
                <a:latin typeface="Calibri" charset="0"/>
                <a:ea typeface="MS PGothic" charset="0"/>
              </a:rPr>
              <a:t>hat’s your </a:t>
            </a:r>
            <a:r>
              <a:rPr lang="en-US" i="1" u="sng" dirty="0" smtClean="0">
                <a:latin typeface="Calibri" charset="0"/>
                <a:ea typeface="MS PGothic" charset="0"/>
              </a:rPr>
              <a:t>actual</a:t>
            </a:r>
            <a:r>
              <a:rPr lang="en-US" dirty="0">
                <a:latin typeface="Calibri" charset="0"/>
                <a:ea typeface="MS PGothic" charset="0"/>
              </a:rPr>
              <a:t> </a:t>
            </a:r>
            <a:r>
              <a:rPr lang="en-US" dirty="0" smtClean="0">
                <a:latin typeface="Calibri" charset="0"/>
                <a:ea typeface="MS PGothic" charset="0"/>
              </a:rPr>
              <a:t>phenotype?</a:t>
            </a:r>
            <a:endParaRPr lang="en-US" dirty="0">
              <a:latin typeface="Calibri" charset="0"/>
              <a:ea typeface="MS PGothic" charset="0"/>
            </a:endParaRPr>
          </a:p>
        </p:txBody>
      </p:sp>
      <p:sp>
        <p:nvSpPr>
          <p:cNvPr id="2051" name="TPAnswers"/>
          <p:cNvSpPr>
            <a:spLocks noGrp="1"/>
          </p:cNvSpPr>
          <p:nvPr>
            <p:ph idx="1"/>
            <p:custDataLst>
              <p:tags r:id="rId2"/>
            </p:custDataLst>
          </p:nvPr>
        </p:nvSpPr>
        <p:spPr>
          <a:xfrm>
            <a:off x="609600" y="2137833"/>
            <a:ext cx="5486400" cy="3988331"/>
          </a:xfrm>
        </p:spPr>
        <p:txBody>
          <a:bodyPr/>
          <a:lstStyle/>
          <a:p>
            <a:pPr marL="514350" indent="-514350" eaLnBrk="1" hangingPunct="1">
              <a:buFont typeface="Arial" charset="0"/>
              <a:buAutoNum type="alphaUcPeriod"/>
            </a:pPr>
            <a:r>
              <a:rPr lang="en-US" dirty="0" smtClean="0">
                <a:latin typeface="Calibri" charset="0"/>
                <a:ea typeface="MS PGothic" charset="0"/>
              </a:rPr>
              <a:t>Relaxed</a:t>
            </a:r>
          </a:p>
          <a:p>
            <a:pPr marL="514350" indent="-514350" eaLnBrk="1" hangingPunct="1">
              <a:buFont typeface="Arial" charset="0"/>
              <a:buAutoNum type="alphaUcPeriod"/>
            </a:pPr>
            <a:r>
              <a:rPr lang="en-US" dirty="0" smtClean="0">
                <a:latin typeface="Calibri" charset="0"/>
                <a:ea typeface="MS PGothic" charset="0"/>
              </a:rPr>
              <a:t>Anxious</a:t>
            </a:r>
            <a:endParaRPr lang="en-US" dirty="0">
              <a:latin typeface="Calibri" charset="0"/>
              <a:ea typeface="MS PGothic" charset="0"/>
            </a:endParaRPr>
          </a:p>
        </p:txBody>
      </p:sp>
      <p:pic>
        <p:nvPicPr>
          <p:cNvPr id="2" name="TPChart" descr="78FB66A77B4C4C289C0BA16C21AFCCBEChart20150803100152391.png"/>
          <p:cNvPicPr>
            <a:picLocks/>
          </p:cNvPicPr>
          <p:nvPr>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6783917" y="1600200"/>
            <a:ext cx="4572000" cy="5143500"/>
          </a:xfrm>
          <a:prstGeom prst="rect">
            <a:avLst/>
          </a:prstGeom>
        </p:spPr>
      </p:pic>
    </p:spTree>
    <p:custDataLst>
      <p:tags r:id="rId1"/>
    </p:custData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Breeding like rats</a:t>
            </a:r>
            <a:endParaRPr lang="en-US" sz="7200" dirty="0"/>
          </a:p>
        </p:txBody>
      </p:sp>
      <p:sp>
        <p:nvSpPr>
          <p:cNvPr id="3" name="Content Placeholder 2"/>
          <p:cNvSpPr>
            <a:spLocks noGrp="1"/>
          </p:cNvSpPr>
          <p:nvPr>
            <p:ph idx="1"/>
          </p:nvPr>
        </p:nvSpPr>
        <p:spPr/>
        <p:txBody>
          <a:bodyPr>
            <a:normAutofit/>
          </a:bodyPr>
          <a:lstStyle/>
          <a:p>
            <a:r>
              <a:rPr lang="en-US" sz="3200" dirty="0" smtClean="0"/>
              <a:t>Reproduce with a partner by randomly drawing one of your two alleles (a gamete) and one of your partner’s alleles (another gamete). </a:t>
            </a:r>
          </a:p>
          <a:p>
            <a:r>
              <a:rPr lang="en-US" sz="3200" dirty="0" smtClean="0"/>
              <a:t>When DNA is replicated, special enzymes read the methylation state of the DNA, and write those methyl groups onto the replicated strands. This process isn’t perfect, and sometimes methyl groups are not written (demethylation). </a:t>
            </a:r>
            <a:r>
              <a:rPr lang="en-US" sz="3200" u="sng" dirty="0" smtClean="0">
                <a:solidFill>
                  <a:srgbClr val="C00000"/>
                </a:solidFill>
              </a:rPr>
              <a:t>Flip a coin to determine whether demethylation happened during meiosis in the production of your gamete</a:t>
            </a:r>
            <a:r>
              <a:rPr lang="en-US" sz="3200" u="sng" dirty="0" smtClean="0"/>
              <a:t>.</a:t>
            </a:r>
            <a:endParaRPr lang="en-US" sz="3200" dirty="0"/>
          </a:p>
        </p:txBody>
      </p:sp>
    </p:spTree>
    <p:extLst>
      <p:ext uri="{BB962C8B-B14F-4D97-AF65-F5344CB8AC3E}">
        <p14:creationId xmlns:p14="http://schemas.microsoft.com/office/powerpoint/2010/main" val="396945060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Breeding like rats</a:t>
            </a:r>
            <a:endParaRPr lang="en-US" sz="7200" dirty="0"/>
          </a:p>
        </p:txBody>
      </p:sp>
      <p:sp>
        <p:nvSpPr>
          <p:cNvPr id="3" name="Content Placeholder 2"/>
          <p:cNvSpPr>
            <a:spLocks noGrp="1"/>
          </p:cNvSpPr>
          <p:nvPr>
            <p:ph idx="1"/>
          </p:nvPr>
        </p:nvSpPr>
        <p:spPr/>
        <p:txBody>
          <a:bodyPr/>
          <a:lstStyle/>
          <a:p>
            <a:r>
              <a:rPr lang="en-US" sz="3600" dirty="0"/>
              <a:t>[Clicker question] What’s your </a:t>
            </a:r>
            <a:r>
              <a:rPr lang="en-US" sz="3600" dirty="0" smtClean="0"/>
              <a:t>offspring’s phenotype at birth, </a:t>
            </a:r>
            <a:r>
              <a:rPr lang="en-US" sz="3600" dirty="0">
                <a:solidFill>
                  <a:srgbClr val="C00000"/>
                </a:solidFill>
              </a:rPr>
              <a:t>taking this epigenetic effect into account?</a:t>
            </a:r>
          </a:p>
          <a:p>
            <a:endParaRPr lang="en-US" dirty="0"/>
          </a:p>
        </p:txBody>
      </p:sp>
    </p:spTree>
    <p:extLst>
      <p:ext uri="{BB962C8B-B14F-4D97-AF65-F5344CB8AC3E}">
        <p14:creationId xmlns:p14="http://schemas.microsoft.com/office/powerpoint/2010/main" val="181122762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PQuestion"/>
          <p:cNvSpPr>
            <a:spLocks noGrp="1"/>
          </p:cNvSpPr>
          <p:nvPr>
            <p:ph type="title"/>
          </p:nvPr>
        </p:nvSpPr>
        <p:spPr>
          <a:xfrm>
            <a:off x="838200" y="174622"/>
            <a:ext cx="11353800" cy="1325563"/>
          </a:xfrm>
        </p:spPr>
        <p:txBody>
          <a:bodyPr>
            <a:normAutofit fontScale="90000"/>
          </a:bodyPr>
          <a:lstStyle/>
          <a:p>
            <a:r>
              <a:rPr lang="en-US" dirty="0" smtClean="0">
                <a:latin typeface="Calibri" charset="0"/>
                <a:ea typeface="MS PGothic" charset="0"/>
              </a:rPr>
              <a:t>Clicker question: W</a:t>
            </a:r>
            <a:r>
              <a:rPr lang="en-US" dirty="0" smtClean="0"/>
              <a:t>hat’s </a:t>
            </a:r>
            <a:r>
              <a:rPr lang="en-US" dirty="0"/>
              <a:t>your offspring’s phenotype at birth, </a:t>
            </a:r>
            <a:r>
              <a:rPr lang="en-US" dirty="0">
                <a:solidFill>
                  <a:srgbClr val="C00000"/>
                </a:solidFill>
              </a:rPr>
              <a:t>taking this epigenetic effect into account</a:t>
            </a:r>
            <a:r>
              <a:rPr lang="en-US" dirty="0" smtClean="0">
                <a:solidFill>
                  <a:srgbClr val="C00000"/>
                </a:solidFill>
              </a:rPr>
              <a:t>?</a:t>
            </a:r>
            <a:endParaRPr lang="en-US" dirty="0">
              <a:latin typeface="Calibri" charset="0"/>
              <a:ea typeface="MS PGothic" charset="0"/>
            </a:endParaRPr>
          </a:p>
        </p:txBody>
      </p:sp>
      <p:sp>
        <p:nvSpPr>
          <p:cNvPr id="2051" name="TPAnswers"/>
          <p:cNvSpPr>
            <a:spLocks noGrp="1"/>
          </p:cNvSpPr>
          <p:nvPr>
            <p:ph idx="1"/>
            <p:custDataLst>
              <p:tags r:id="rId2"/>
            </p:custDataLst>
          </p:nvPr>
        </p:nvSpPr>
        <p:spPr>
          <a:xfrm>
            <a:off x="609600" y="2074333"/>
            <a:ext cx="5486400" cy="4051831"/>
          </a:xfrm>
        </p:spPr>
        <p:txBody>
          <a:bodyPr/>
          <a:lstStyle/>
          <a:p>
            <a:pPr marL="514350" indent="-514350" eaLnBrk="1" hangingPunct="1">
              <a:buFont typeface="Arial" charset="0"/>
              <a:buAutoNum type="alphaUcPeriod"/>
            </a:pPr>
            <a:r>
              <a:rPr lang="en-US" dirty="0" smtClean="0">
                <a:latin typeface="Calibri" charset="0"/>
                <a:ea typeface="MS PGothic" charset="0"/>
              </a:rPr>
              <a:t>Relaxed</a:t>
            </a:r>
          </a:p>
          <a:p>
            <a:pPr marL="514350" indent="-514350" eaLnBrk="1" hangingPunct="1">
              <a:buFont typeface="Arial" charset="0"/>
              <a:buAutoNum type="alphaUcPeriod"/>
            </a:pPr>
            <a:r>
              <a:rPr lang="en-US" dirty="0" smtClean="0">
                <a:latin typeface="Calibri" charset="0"/>
                <a:ea typeface="MS PGothic" charset="0"/>
              </a:rPr>
              <a:t>Anxious</a:t>
            </a:r>
          </a:p>
          <a:p>
            <a:pPr marL="514350" indent="-514350" eaLnBrk="1" hangingPunct="1">
              <a:buFont typeface="Arial" charset="0"/>
              <a:buAutoNum type="alphaUcPeriod"/>
            </a:pPr>
            <a:r>
              <a:rPr lang="en-US" dirty="0" smtClean="0">
                <a:latin typeface="Calibri" charset="0"/>
                <a:ea typeface="MS PGothic" charset="0"/>
              </a:rPr>
              <a:t>Enter answer text...</a:t>
            </a:r>
          </a:p>
          <a:p>
            <a:pPr marL="514350" indent="-514350" eaLnBrk="1" hangingPunct="1">
              <a:buFont typeface="Arial" charset="0"/>
              <a:buAutoNum type="alphaUcPeriod"/>
            </a:pPr>
            <a:r>
              <a:rPr lang="en-US" dirty="0" smtClean="0">
                <a:latin typeface="Calibri" charset="0"/>
                <a:ea typeface="MS PGothic" charset="0"/>
              </a:rPr>
              <a:t>Enter answer text...</a:t>
            </a:r>
            <a:endParaRPr lang="en-US" dirty="0">
              <a:latin typeface="Calibri" charset="0"/>
              <a:ea typeface="MS PGothic" charset="0"/>
            </a:endParaRPr>
          </a:p>
        </p:txBody>
      </p:sp>
      <p:pic>
        <p:nvPicPr>
          <p:cNvPr id="2" name="TPChart" descr="749BD134DB654CE88A53FA33DCE3A079Chart20150803100332727.png"/>
          <p:cNvPicPr>
            <a:picLocks/>
          </p:cNvPicPr>
          <p:nvPr>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6783917" y="1600200"/>
            <a:ext cx="4572000" cy="5143500"/>
          </a:xfrm>
          <a:prstGeom prst="rect">
            <a:avLst/>
          </a:prstGeom>
        </p:spPr>
      </p:pic>
    </p:spTree>
    <p:custDataLst>
      <p:tags r:id="rId1"/>
    </p:custData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Life’s a Rat race</a:t>
            </a:r>
            <a:endParaRPr lang="en-US" sz="7200" dirty="0"/>
          </a:p>
        </p:txBody>
      </p:sp>
      <p:sp>
        <p:nvSpPr>
          <p:cNvPr id="3" name="Content Placeholder 2"/>
          <p:cNvSpPr>
            <a:spLocks noGrp="1"/>
          </p:cNvSpPr>
          <p:nvPr>
            <p:ph idx="1"/>
          </p:nvPr>
        </p:nvSpPr>
        <p:spPr/>
        <p:txBody>
          <a:bodyPr>
            <a:normAutofit lnSpcReduction="10000"/>
          </a:bodyPr>
          <a:lstStyle/>
          <a:p>
            <a:r>
              <a:rPr lang="en-US" sz="3200" dirty="0" smtClean="0"/>
              <a:t>Very stressful life events can cause your DNA to become methylated. </a:t>
            </a:r>
            <a:r>
              <a:rPr lang="en-US" sz="3200" u="sng" dirty="0" smtClean="0">
                <a:solidFill>
                  <a:srgbClr val="C00000"/>
                </a:solidFill>
              </a:rPr>
              <a:t>Check your worksheet to determine if you experienced a stressful life event. If you escaped death once, you methylate one allele at random, if you escaped death twice, methylate both.  If you did not encounter a predator methylate nothing.</a:t>
            </a:r>
          </a:p>
          <a:p>
            <a:endParaRPr lang="en-US" sz="3200" dirty="0"/>
          </a:p>
          <a:p>
            <a:r>
              <a:rPr lang="en-US" sz="3200" dirty="0" smtClean="0"/>
              <a:t>[Clicker question] Now, what’s </a:t>
            </a:r>
            <a:r>
              <a:rPr lang="en-US" sz="3200" dirty="0"/>
              <a:t>your offspring’s phenotype at </a:t>
            </a:r>
            <a:r>
              <a:rPr lang="en-US" sz="3200" u="sng" dirty="0" smtClean="0"/>
              <a:t>adulthood</a:t>
            </a:r>
            <a:r>
              <a:rPr lang="en-US" sz="3200" dirty="0" smtClean="0"/>
              <a:t>, </a:t>
            </a:r>
            <a:r>
              <a:rPr lang="en-US" sz="3200" dirty="0">
                <a:solidFill>
                  <a:srgbClr val="C00000"/>
                </a:solidFill>
              </a:rPr>
              <a:t>taking this epigenetic effect </a:t>
            </a:r>
            <a:r>
              <a:rPr lang="en-US" sz="3200" dirty="0" smtClean="0">
                <a:solidFill>
                  <a:srgbClr val="C00000"/>
                </a:solidFill>
              </a:rPr>
              <a:t>of acquired DNA methylation into </a:t>
            </a:r>
            <a:r>
              <a:rPr lang="en-US" sz="3200" dirty="0">
                <a:solidFill>
                  <a:srgbClr val="C00000"/>
                </a:solidFill>
              </a:rPr>
              <a:t>account?</a:t>
            </a:r>
          </a:p>
          <a:p>
            <a:endParaRPr lang="en-US" sz="3200" dirty="0"/>
          </a:p>
        </p:txBody>
      </p:sp>
    </p:spTree>
    <p:extLst>
      <p:ext uri="{BB962C8B-B14F-4D97-AF65-F5344CB8AC3E}">
        <p14:creationId xmlns:p14="http://schemas.microsoft.com/office/powerpoint/2010/main" val="149444754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PQuestion"/>
          <p:cNvSpPr>
            <a:spLocks noGrp="1"/>
          </p:cNvSpPr>
          <p:nvPr>
            <p:ph type="title"/>
          </p:nvPr>
        </p:nvSpPr>
        <p:spPr>
          <a:xfrm>
            <a:off x="-1" y="365125"/>
            <a:ext cx="12192001" cy="1325563"/>
          </a:xfrm>
        </p:spPr>
        <p:txBody>
          <a:bodyPr>
            <a:normAutofit fontScale="90000"/>
          </a:bodyPr>
          <a:lstStyle/>
          <a:p>
            <a:r>
              <a:rPr lang="en-US" dirty="0" smtClean="0">
                <a:latin typeface="Calibri" charset="0"/>
                <a:ea typeface="MS PGothic" charset="0"/>
              </a:rPr>
              <a:t>Clicker question: </a:t>
            </a:r>
            <a:r>
              <a:rPr lang="en-US" dirty="0"/>
              <a:t>Now, what’s your offspring’s phenotype at </a:t>
            </a:r>
            <a:r>
              <a:rPr lang="en-US" u="sng" dirty="0"/>
              <a:t>adulthood</a:t>
            </a:r>
            <a:r>
              <a:rPr lang="en-US" dirty="0"/>
              <a:t>, </a:t>
            </a:r>
            <a:r>
              <a:rPr lang="en-US" dirty="0">
                <a:solidFill>
                  <a:srgbClr val="C00000"/>
                </a:solidFill>
              </a:rPr>
              <a:t>taking this epigenetic effect of acquired DNA methylation into account?</a:t>
            </a:r>
            <a:br>
              <a:rPr lang="en-US" dirty="0">
                <a:solidFill>
                  <a:srgbClr val="C00000"/>
                </a:solidFill>
              </a:rPr>
            </a:br>
            <a:r>
              <a:rPr lang="en-US" dirty="0" smtClean="0">
                <a:latin typeface="Calibri" charset="0"/>
                <a:ea typeface="MS PGothic" charset="0"/>
              </a:rPr>
              <a:t> </a:t>
            </a:r>
            <a:endParaRPr lang="en-US" dirty="0">
              <a:latin typeface="Calibri" charset="0"/>
              <a:ea typeface="MS PGothic" charset="0"/>
            </a:endParaRPr>
          </a:p>
        </p:txBody>
      </p:sp>
      <p:sp>
        <p:nvSpPr>
          <p:cNvPr id="2051" name="TPAnswers"/>
          <p:cNvSpPr>
            <a:spLocks noGrp="1"/>
          </p:cNvSpPr>
          <p:nvPr>
            <p:ph idx="1"/>
            <p:custDataLst>
              <p:tags r:id="rId2"/>
            </p:custDataLst>
          </p:nvPr>
        </p:nvSpPr>
        <p:spPr>
          <a:xfrm>
            <a:off x="609600" y="2794000"/>
            <a:ext cx="5486400" cy="3332164"/>
          </a:xfrm>
        </p:spPr>
        <p:txBody>
          <a:bodyPr/>
          <a:lstStyle/>
          <a:p>
            <a:pPr marL="514350" indent="-514350" eaLnBrk="1" hangingPunct="1">
              <a:buFont typeface="Arial" charset="0"/>
              <a:buAutoNum type="alphaUcPeriod"/>
            </a:pPr>
            <a:r>
              <a:rPr lang="en-US" dirty="0" smtClean="0">
                <a:latin typeface="Calibri" charset="0"/>
                <a:ea typeface="MS PGothic" charset="0"/>
              </a:rPr>
              <a:t>Relaxed</a:t>
            </a:r>
          </a:p>
          <a:p>
            <a:pPr marL="514350" indent="-514350" eaLnBrk="1" hangingPunct="1">
              <a:buFont typeface="Arial" charset="0"/>
              <a:buAutoNum type="alphaUcPeriod"/>
            </a:pPr>
            <a:r>
              <a:rPr lang="en-US" dirty="0" smtClean="0">
                <a:latin typeface="Calibri" charset="0"/>
                <a:ea typeface="MS PGothic" charset="0"/>
              </a:rPr>
              <a:t>Anxious</a:t>
            </a:r>
          </a:p>
        </p:txBody>
      </p:sp>
      <p:pic>
        <p:nvPicPr>
          <p:cNvPr id="2" name="TPChart" descr="2C50095784F143C7A78A91D08A899113Chart20150803100429342.png"/>
          <p:cNvPicPr>
            <a:picLocks/>
          </p:cNvPicPr>
          <p:nvPr>
            <p:custDataLst>
              <p:tags r:id="rId3"/>
            </p:custDataLst>
          </p:nvPr>
        </p:nvPicPr>
        <p:blipFill>
          <a:blip r:embed="rId5">
            <a:extLst>
              <a:ext uri="{28A0092B-C50C-407E-A947-70E740481C1C}">
                <a14:useLocalDpi xmlns:a14="http://schemas.microsoft.com/office/drawing/2010/main" val="0"/>
              </a:ext>
            </a:extLst>
          </a:blip>
          <a:stretch>
            <a:fillRect/>
          </a:stretch>
        </p:blipFill>
        <p:spPr>
          <a:xfrm>
            <a:off x="6783917" y="1600200"/>
            <a:ext cx="4572000" cy="5143500"/>
          </a:xfrm>
          <a:prstGeom prst="rect">
            <a:avLst/>
          </a:prstGeom>
        </p:spPr>
      </p:pic>
    </p:spTree>
    <p:custDataLst>
      <p:tags r:id="rId1"/>
    </p:custData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Life’s a rat race</a:t>
            </a:r>
            <a:endParaRPr lang="en-US" sz="7200" dirty="0"/>
          </a:p>
        </p:txBody>
      </p:sp>
      <p:sp>
        <p:nvSpPr>
          <p:cNvPr id="3" name="Content Placeholder 2"/>
          <p:cNvSpPr>
            <a:spLocks noGrp="1"/>
          </p:cNvSpPr>
          <p:nvPr>
            <p:ph idx="1"/>
          </p:nvPr>
        </p:nvSpPr>
        <p:spPr/>
        <p:txBody>
          <a:bodyPr/>
          <a:lstStyle/>
          <a:p>
            <a:r>
              <a:rPr lang="en-US" dirty="0" smtClean="0"/>
              <a:t>From your point of view as a lazy well-fed human, being anxious is probably a bad thing. But most other animals don’t have it so easy.  If you were a rat… </a:t>
            </a:r>
            <a:endParaRPr lang="en-US" dirty="0"/>
          </a:p>
        </p:txBody>
      </p:sp>
    </p:spTree>
    <p:extLst>
      <p:ext uri="{BB962C8B-B14F-4D97-AF65-F5344CB8AC3E}">
        <p14:creationId xmlns:p14="http://schemas.microsoft.com/office/powerpoint/2010/main" val="28364142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r>
              <a:rPr lang="en-US" altLang="en-US" sz="7200" dirty="0" smtClean="0"/>
              <a:t>Intended outcomes 	</a:t>
            </a:r>
          </a:p>
        </p:txBody>
      </p:sp>
      <p:sp>
        <p:nvSpPr>
          <p:cNvPr id="4099" name="Content Placeholder 2"/>
          <p:cNvSpPr>
            <a:spLocks noGrp="1"/>
          </p:cNvSpPr>
          <p:nvPr>
            <p:ph idx="1"/>
          </p:nvPr>
        </p:nvSpPr>
        <p:spPr/>
        <p:txBody>
          <a:bodyPr/>
          <a:lstStyle/>
          <a:p>
            <a:r>
              <a:rPr lang="en-US" altLang="en-US" sz="2200" b="1" i="1" u="sng" dirty="0"/>
              <a:t>At the end of the class, students should be able to</a:t>
            </a:r>
            <a:r>
              <a:rPr lang="en-US" altLang="en-US" sz="2200" b="1" i="1" u="sng" dirty="0" smtClean="0"/>
              <a:t>:</a:t>
            </a:r>
            <a:endParaRPr lang="en-US" altLang="en-US" sz="2000" dirty="0"/>
          </a:p>
          <a:p>
            <a:pPr lvl="1"/>
            <a:r>
              <a:rPr lang="en-US" altLang="en-US" sz="2000" dirty="0"/>
              <a:t>Read scientific literature and differentiate epigenetic from non-epigenetic inheritance </a:t>
            </a:r>
          </a:p>
          <a:p>
            <a:pPr lvl="1"/>
            <a:r>
              <a:rPr lang="en-US" altLang="en-US" sz="2000" dirty="0"/>
              <a:t>Give examples of epigenetic </a:t>
            </a:r>
            <a:r>
              <a:rPr lang="en-US" altLang="en-US" sz="2000" dirty="0" smtClean="0"/>
              <a:t>inheritance</a:t>
            </a:r>
            <a:endParaRPr lang="en-US" altLang="en-US" sz="2000" dirty="0"/>
          </a:p>
          <a:p>
            <a:pPr lvl="1"/>
            <a:r>
              <a:rPr lang="en-US" altLang="en-US" sz="2000" dirty="0"/>
              <a:t>Describe natural events that modify epigenetic markers </a:t>
            </a:r>
          </a:p>
          <a:p>
            <a:pPr lvl="1"/>
            <a:r>
              <a:rPr lang="en-US" altLang="en-US" sz="2000" dirty="0"/>
              <a:t>Evaluate risk factors that affect heritable epigenetic changes</a:t>
            </a:r>
          </a:p>
          <a:p>
            <a:endParaRPr lang="en-US" altLang="en-US" sz="2000" dirty="0"/>
          </a:p>
        </p:txBody>
      </p:sp>
    </p:spTree>
    <p:extLst>
      <p:ext uri="{BB962C8B-B14F-4D97-AF65-F5344CB8AC3E}">
        <p14:creationId xmlns:p14="http://schemas.microsoft.com/office/powerpoint/2010/main" val="370481150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9029" y="7058649"/>
            <a:ext cx="3934726" cy="295822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420783" y="7247965"/>
            <a:ext cx="3595695" cy="257959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3482" y="-5553075"/>
            <a:ext cx="3429000" cy="555307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92000" y="571500"/>
            <a:ext cx="6667500" cy="6286500"/>
          </a:xfrm>
          <a:prstGeom prst="rect">
            <a:avLst/>
          </a:prstGeom>
        </p:spPr>
      </p:pic>
      <p:sp>
        <p:nvSpPr>
          <p:cNvPr id="8" name="Rectangle 7"/>
          <p:cNvSpPr/>
          <p:nvPr/>
        </p:nvSpPr>
        <p:spPr>
          <a:xfrm>
            <a:off x="10672482" y="5123329"/>
            <a:ext cx="2949389" cy="212463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14770" y="4567440"/>
            <a:ext cx="2247900" cy="1866900"/>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18784" y="2595765"/>
            <a:ext cx="5495925" cy="2905125"/>
          </a:xfrm>
          <a:prstGeom prst="rect">
            <a:avLst/>
          </a:prstGeom>
        </p:spPr>
      </p:pic>
    </p:spTree>
    <p:extLst>
      <p:ext uri="{BB962C8B-B14F-4D97-AF65-F5344CB8AC3E}">
        <p14:creationId xmlns:p14="http://schemas.microsoft.com/office/powerpoint/2010/main" val="39175776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1732 -0.01644 L -0.01198 -0.13542 " pathEditMode="relative" ptsTypes="AA">
                                      <p:cBhvr>
                                        <p:cTn id="6" dur="1000" fill="hold"/>
                                        <p:tgtEl>
                                          <p:spTgt spid="3"/>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03099 -0.02593 L 0.08724 -0.14491 " pathEditMode="relative" ptsTypes="AA">
                                      <p:cBhvr>
                                        <p:cTn id="8" dur="1000" fill="hold"/>
                                        <p:tgtEl>
                                          <p:spTgt spid="2"/>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5.20833E-6 -2.22222E-6 L -0.0685 0.00231 L -0.0685 0.00231 L -0.0685 0.00231 " pathEditMode="relative" ptsTypes="AAAA">
                                      <p:cBhvr>
                                        <p:cTn id="10" dur="1000" fill="hold"/>
                                        <p:tgtEl>
                                          <p:spTgt spid="6"/>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8.125E-6 3.7037E-7 L -8.125E-6 3.7037E-7 C 0.00455 0.0118 0.01119 0.02176 0.01367 0.03518 L 0.0177 0.05625 C 0.01692 0.06667 0.01705 0.07754 0.01562 0.08773 C 0.01445 0.09629 0.01041 0.09907 0.00781 0.10532 C 0.00689 0.10741 0.0065 0.10995 0.00585 0.11227 L 0.00585 0.11227 L 0.00585 0.11574 " pathEditMode="relative" ptsTypes="AAAAAAAAA">
                                      <p:cBhvr>
                                        <p:cTn id="12" dur="1000" fill="hold"/>
                                        <p:tgtEl>
                                          <p:spTgt spid="4"/>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1.45833E-6 -4.81481E-6 L 0.10652 0.00718 L 0.10652 0.00718 L 0.10652 0.00718 " pathEditMode="relative" ptsTypes="AAAA">
                                      <p:cBhvr>
                                        <p:cTn id="14" dur="1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7536" y="304974"/>
            <a:ext cx="9809748" cy="6275921"/>
          </a:xfrm>
          <a:prstGeom prst="rect">
            <a:avLst/>
          </a:prstGeom>
        </p:spPr>
      </p:pic>
    </p:spTree>
    <p:extLst>
      <p:ext uri="{BB962C8B-B14F-4D97-AF65-F5344CB8AC3E}">
        <p14:creationId xmlns:p14="http://schemas.microsoft.com/office/powerpoint/2010/main" val="2122116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3761"/>
            <a:ext cx="10515600" cy="1325563"/>
          </a:xfrm>
        </p:spPr>
        <p:txBody>
          <a:bodyPr>
            <a:normAutofit/>
          </a:bodyPr>
          <a:lstStyle/>
          <a:p>
            <a:r>
              <a:rPr lang="en-US" sz="7200" dirty="0" smtClean="0"/>
              <a:t>Epigenetic Inheritance</a:t>
            </a:r>
            <a:endParaRPr lang="en-US" sz="7200" dirty="0"/>
          </a:p>
        </p:txBody>
      </p:sp>
      <p:sp>
        <p:nvSpPr>
          <p:cNvPr id="3" name="Content Placeholder 2"/>
          <p:cNvSpPr>
            <a:spLocks noGrp="1"/>
          </p:cNvSpPr>
          <p:nvPr>
            <p:ph idx="1"/>
          </p:nvPr>
        </p:nvSpPr>
        <p:spPr/>
        <p:txBody>
          <a:bodyPr>
            <a:normAutofit/>
          </a:bodyPr>
          <a:lstStyle/>
          <a:p>
            <a:r>
              <a:rPr lang="en-US" sz="4400" dirty="0" smtClean="0"/>
              <a:t>The Dutch Famine (</a:t>
            </a:r>
            <a:r>
              <a:rPr lang="en-US" sz="4400" dirty="0" err="1" smtClean="0"/>
              <a:t>Hongerwinter</a:t>
            </a:r>
            <a:r>
              <a:rPr lang="en-US" sz="4400" dirty="0" smtClean="0"/>
              <a:t>) of 1944-1945 is a well-studied case in which the heights of children born to women pregnant during the famine.</a:t>
            </a:r>
            <a:endParaRPr lang="en-US" sz="4400" dirty="0"/>
          </a:p>
        </p:txBody>
      </p:sp>
    </p:spTree>
    <p:extLst>
      <p:ext uri="{BB962C8B-B14F-4D97-AF65-F5344CB8AC3E}">
        <p14:creationId xmlns:p14="http://schemas.microsoft.com/office/powerpoint/2010/main" val="358086636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2261" y="136126"/>
            <a:ext cx="1046392" cy="282808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4274" y="5261578"/>
            <a:ext cx="801481" cy="1567342"/>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2824" y="176461"/>
            <a:ext cx="1032111" cy="2789485"/>
          </a:xfrm>
          <a:prstGeom prst="rect">
            <a:avLst/>
          </a:prstGeom>
        </p:spPr>
      </p:pic>
      <p:sp>
        <p:nvSpPr>
          <p:cNvPr id="7" name="Down Arrow 6"/>
          <p:cNvSpPr/>
          <p:nvPr/>
        </p:nvSpPr>
        <p:spPr>
          <a:xfrm>
            <a:off x="3140489" y="2872035"/>
            <a:ext cx="689810" cy="1200152"/>
          </a:xfrm>
          <a:prstGeom prst="downArrow">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8292024" y="2875045"/>
            <a:ext cx="689810" cy="1261310"/>
          </a:xfrm>
          <a:prstGeom prst="downArrow">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8789" y="4136355"/>
            <a:ext cx="1032111" cy="2789485"/>
          </a:xfrm>
          <a:prstGeom prst="rect">
            <a:avLst/>
          </a:prstGeom>
        </p:spPr>
      </p:pic>
      <p:grpSp>
        <p:nvGrpSpPr>
          <p:cNvPr id="21" name="Group 20"/>
          <p:cNvGrpSpPr/>
          <p:nvPr/>
        </p:nvGrpSpPr>
        <p:grpSpPr>
          <a:xfrm>
            <a:off x="355574" y="918992"/>
            <a:ext cx="2656687" cy="1304421"/>
            <a:chOff x="420207" y="2816540"/>
            <a:chExt cx="2656687" cy="1304421"/>
          </a:xfrm>
        </p:grpSpPr>
        <p:sp>
          <p:nvSpPr>
            <p:cNvPr id="10" name="Right Arrow 9"/>
            <p:cNvSpPr/>
            <p:nvPr/>
          </p:nvSpPr>
          <p:spPr>
            <a:xfrm>
              <a:off x="420207" y="2816540"/>
              <a:ext cx="2656687" cy="130442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697803" y="3166992"/>
              <a:ext cx="1673600" cy="646331"/>
            </a:xfrm>
            <a:prstGeom prst="rect">
              <a:avLst/>
            </a:prstGeom>
            <a:noFill/>
          </p:spPr>
          <p:txBody>
            <a:bodyPr wrap="none" rtlCol="0">
              <a:spAutoFit/>
            </a:bodyPr>
            <a:lstStyle/>
            <a:p>
              <a:r>
                <a:rPr lang="en-US" sz="3600" dirty="0" smtClean="0"/>
                <a:t>FAMINE</a:t>
              </a:r>
              <a:endParaRPr lang="en-US" sz="3600" dirty="0"/>
            </a:p>
          </p:txBody>
        </p:sp>
      </p:grpSp>
      <p:grpSp>
        <p:nvGrpSpPr>
          <p:cNvPr id="22" name="Group 21"/>
          <p:cNvGrpSpPr/>
          <p:nvPr/>
        </p:nvGrpSpPr>
        <p:grpSpPr>
          <a:xfrm>
            <a:off x="9104858" y="1028450"/>
            <a:ext cx="3100964" cy="1304421"/>
            <a:chOff x="9010824" y="2837948"/>
            <a:chExt cx="3100964" cy="1304421"/>
          </a:xfrm>
        </p:grpSpPr>
        <p:sp>
          <p:nvSpPr>
            <p:cNvPr id="12" name="Left Arrow 11"/>
            <p:cNvSpPr/>
            <p:nvPr/>
          </p:nvSpPr>
          <p:spPr>
            <a:xfrm>
              <a:off x="9010824" y="2837948"/>
              <a:ext cx="2796165" cy="1304421"/>
            </a:xfrm>
            <a:prstGeom prst="left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9461248" y="3172338"/>
              <a:ext cx="2650540" cy="646331"/>
            </a:xfrm>
            <a:prstGeom prst="rect">
              <a:avLst/>
            </a:prstGeom>
            <a:noFill/>
          </p:spPr>
          <p:txBody>
            <a:bodyPr wrap="square" rtlCol="0">
              <a:spAutoFit/>
            </a:bodyPr>
            <a:lstStyle/>
            <a:p>
              <a:r>
                <a:rPr lang="en-US" sz="3600" dirty="0" smtClean="0">
                  <a:solidFill>
                    <a:schemeClr val="bg1"/>
                  </a:solidFill>
                </a:rPr>
                <a:t>NO FAMINE</a:t>
              </a:r>
              <a:endParaRPr lang="en-US" sz="3600" dirty="0">
                <a:solidFill>
                  <a:schemeClr val="bg1"/>
                </a:solidFill>
              </a:endParaRPr>
            </a:p>
          </p:txBody>
        </p:sp>
      </p:grpSp>
      <p:sp>
        <p:nvSpPr>
          <p:cNvPr id="18" name="TextBox 17"/>
          <p:cNvSpPr txBox="1"/>
          <p:nvPr/>
        </p:nvSpPr>
        <p:spPr>
          <a:xfrm>
            <a:off x="4280723" y="529388"/>
            <a:ext cx="3483656" cy="5262979"/>
          </a:xfrm>
          <a:prstGeom prst="rect">
            <a:avLst/>
          </a:prstGeom>
          <a:noFill/>
        </p:spPr>
        <p:txBody>
          <a:bodyPr wrap="square" rtlCol="0">
            <a:spAutoFit/>
          </a:bodyPr>
          <a:lstStyle/>
          <a:p>
            <a:pPr algn="ctr"/>
            <a:r>
              <a:rPr lang="en-US" sz="4800" dirty="0" smtClean="0"/>
              <a:t>What do you predict were the relative heights for children born during the famine?</a:t>
            </a:r>
            <a:endParaRPr lang="en-US" sz="4800" dirty="0"/>
          </a:p>
        </p:txBody>
      </p:sp>
      <p:sp>
        <p:nvSpPr>
          <p:cNvPr id="19" name="Action Button: Help 18">
            <a:hlinkClick r:id="" action="ppaction://noaction" highlightClick="1"/>
          </p:cNvPr>
          <p:cNvSpPr/>
          <p:nvPr/>
        </p:nvSpPr>
        <p:spPr>
          <a:xfrm>
            <a:off x="2614486" y="4201476"/>
            <a:ext cx="1639950" cy="2647774"/>
          </a:xfrm>
          <a:prstGeom prst="actionButtonHelp">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ction Button: Help 19">
            <a:hlinkClick r:id="" action="ppaction://noaction" highlightClick="1"/>
          </p:cNvPr>
          <p:cNvSpPr/>
          <p:nvPr/>
        </p:nvSpPr>
        <p:spPr>
          <a:xfrm>
            <a:off x="7816954" y="4252227"/>
            <a:ext cx="1639950" cy="2607009"/>
          </a:xfrm>
          <a:prstGeom prst="actionButtonHelp">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p:nvGrpSpPr>
        <p:grpSpPr>
          <a:xfrm>
            <a:off x="368968" y="352926"/>
            <a:ext cx="2856028" cy="2366960"/>
            <a:chOff x="420207" y="2563070"/>
            <a:chExt cx="2656687" cy="2366960"/>
          </a:xfrm>
        </p:grpSpPr>
        <p:sp>
          <p:nvSpPr>
            <p:cNvPr id="28" name="Right Arrow 27"/>
            <p:cNvSpPr/>
            <p:nvPr/>
          </p:nvSpPr>
          <p:spPr>
            <a:xfrm>
              <a:off x="420207" y="2563070"/>
              <a:ext cx="2656687" cy="236696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459046" y="3134908"/>
              <a:ext cx="1969385" cy="1200329"/>
            </a:xfrm>
            <a:prstGeom prst="rect">
              <a:avLst/>
            </a:prstGeom>
            <a:noFill/>
          </p:spPr>
          <p:txBody>
            <a:bodyPr wrap="none" rtlCol="0">
              <a:spAutoFit/>
            </a:bodyPr>
            <a:lstStyle/>
            <a:p>
              <a:r>
                <a:rPr lang="en-US" sz="3600" dirty="0" smtClean="0"/>
                <a:t>PARENTS </a:t>
              </a:r>
            </a:p>
            <a:p>
              <a:r>
                <a:rPr lang="en-US" sz="3600" dirty="0" smtClean="0"/>
                <a:t>FAMINE</a:t>
              </a:r>
              <a:endParaRPr lang="en-US" sz="3600" dirty="0"/>
            </a:p>
          </p:txBody>
        </p:sp>
      </p:grpSp>
      <p:grpSp>
        <p:nvGrpSpPr>
          <p:cNvPr id="38" name="Group 37"/>
          <p:cNvGrpSpPr/>
          <p:nvPr/>
        </p:nvGrpSpPr>
        <p:grpSpPr>
          <a:xfrm>
            <a:off x="9011842" y="481262"/>
            <a:ext cx="3137893" cy="2211537"/>
            <a:chOff x="8949807" y="3478015"/>
            <a:chExt cx="3137893" cy="1304421"/>
          </a:xfrm>
        </p:grpSpPr>
        <p:sp>
          <p:nvSpPr>
            <p:cNvPr id="36" name="Left Arrow 35"/>
            <p:cNvSpPr/>
            <p:nvPr/>
          </p:nvSpPr>
          <p:spPr>
            <a:xfrm>
              <a:off x="8949807" y="3478015"/>
              <a:ext cx="3057683" cy="1304421"/>
            </a:xfrm>
            <a:prstGeom prst="left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9437160" y="3783483"/>
              <a:ext cx="2650540" cy="707985"/>
            </a:xfrm>
            <a:prstGeom prst="rect">
              <a:avLst/>
            </a:prstGeom>
            <a:noFill/>
          </p:spPr>
          <p:txBody>
            <a:bodyPr wrap="square" rtlCol="0">
              <a:spAutoFit/>
            </a:bodyPr>
            <a:lstStyle/>
            <a:p>
              <a:r>
                <a:rPr lang="en-US" sz="3600" dirty="0" smtClean="0">
                  <a:solidFill>
                    <a:schemeClr val="bg1"/>
                  </a:solidFill>
                </a:rPr>
                <a:t>NO PARENTS</a:t>
              </a:r>
            </a:p>
            <a:p>
              <a:pPr algn="ctr"/>
              <a:r>
                <a:rPr lang="en-US" sz="3600" dirty="0" smtClean="0">
                  <a:solidFill>
                    <a:schemeClr val="bg1"/>
                  </a:solidFill>
                </a:rPr>
                <a:t>FAMINE</a:t>
              </a:r>
              <a:endParaRPr lang="en-US" sz="3600" dirty="0">
                <a:solidFill>
                  <a:schemeClr val="bg1"/>
                </a:solidFill>
              </a:endParaRPr>
            </a:p>
          </p:txBody>
        </p:sp>
      </p:grpSp>
      <p:sp>
        <p:nvSpPr>
          <p:cNvPr id="40" name="TextBox 39"/>
          <p:cNvSpPr txBox="1"/>
          <p:nvPr/>
        </p:nvSpPr>
        <p:spPr>
          <a:xfrm>
            <a:off x="4296821" y="-22482"/>
            <a:ext cx="3483656" cy="6740307"/>
          </a:xfrm>
          <a:prstGeom prst="rect">
            <a:avLst/>
          </a:prstGeom>
          <a:noFill/>
        </p:spPr>
        <p:txBody>
          <a:bodyPr wrap="square" rtlCol="0">
            <a:spAutoFit/>
          </a:bodyPr>
          <a:lstStyle/>
          <a:p>
            <a:pPr algn="ctr"/>
            <a:r>
              <a:rPr lang="en-US" sz="4800" dirty="0" smtClean="0"/>
              <a:t>What do you predict were the relative heights for children born to mothers born during the famine?</a:t>
            </a:r>
            <a:endParaRPr lang="en-US" sz="4800" dirty="0"/>
          </a:p>
        </p:txBody>
      </p:sp>
    </p:spTree>
    <p:extLst>
      <p:ext uri="{BB962C8B-B14F-4D97-AF65-F5344CB8AC3E}">
        <p14:creationId xmlns:p14="http://schemas.microsoft.com/office/powerpoint/2010/main" val="20021474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1000"/>
                                        <p:tgtEl>
                                          <p:spTgt spid="20"/>
                                        </p:tgtEl>
                                      </p:cBhvr>
                                    </p:animEffect>
                                    <p:anim calcmode="lin" valueType="num">
                                      <p:cBhvr>
                                        <p:cTn id="31" dur="1000" fill="hold"/>
                                        <p:tgtEl>
                                          <p:spTgt spid="20"/>
                                        </p:tgtEl>
                                        <p:attrNameLst>
                                          <p:attrName>ppt_x</p:attrName>
                                        </p:attrNameLst>
                                      </p:cBhvr>
                                      <p:tavLst>
                                        <p:tav tm="0">
                                          <p:val>
                                            <p:strVal val="#ppt_x"/>
                                          </p:val>
                                        </p:tav>
                                        <p:tav tm="100000">
                                          <p:val>
                                            <p:strVal val="#ppt_x"/>
                                          </p:val>
                                        </p:tav>
                                      </p:tavLst>
                                    </p:anim>
                                    <p:anim calcmode="lin" valueType="num">
                                      <p:cBhvr>
                                        <p:cTn id="3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arn(inVertical)">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childTnLst>
                                </p:cTn>
                              </p:par>
                              <p:par>
                                <p:cTn id="44" presetID="16" presetClass="exit" presetSubtype="37" fill="hold" grpId="4" nodeType="withEffect">
                                  <p:stCondLst>
                                    <p:cond delay="0"/>
                                  </p:stCondLst>
                                  <p:childTnLst>
                                    <p:animEffect transition="out" filter="barn(outVertical)">
                                      <p:cBhvr>
                                        <p:cTn id="45" dur="500"/>
                                        <p:tgtEl>
                                          <p:spTgt spid="19"/>
                                        </p:tgtEl>
                                      </p:cBhvr>
                                    </p:animEffect>
                                    <p:set>
                                      <p:cBhvr>
                                        <p:cTn id="46" dur="1" fill="hold">
                                          <p:stCondLst>
                                            <p:cond delay="499"/>
                                          </p:stCondLst>
                                        </p:cTn>
                                        <p:tgtEl>
                                          <p:spTgt spid="19"/>
                                        </p:tgtEl>
                                        <p:attrNameLst>
                                          <p:attrName>style.visibility</p:attrName>
                                        </p:attrNameLst>
                                      </p:cBhvr>
                                      <p:to>
                                        <p:strVal val="hidden"/>
                                      </p:to>
                                    </p:set>
                                  </p:childTnLst>
                                </p:cTn>
                              </p:par>
                              <p:par>
                                <p:cTn id="47" presetID="16" presetClass="exit" presetSubtype="37" fill="hold" grpId="4" nodeType="withEffect">
                                  <p:stCondLst>
                                    <p:cond delay="0"/>
                                  </p:stCondLst>
                                  <p:childTnLst>
                                    <p:animEffect transition="out" filter="barn(outVertical)">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2" presetClass="exit" presetSubtype="1" fill="hold" nodeType="clickEffect">
                                  <p:stCondLst>
                                    <p:cond delay="0"/>
                                  </p:stCondLst>
                                  <p:childTnLst>
                                    <p:anim calcmode="lin" valueType="num">
                                      <p:cBhvr additive="base">
                                        <p:cTn id="53" dur="500"/>
                                        <p:tgtEl>
                                          <p:spTgt spid="21"/>
                                        </p:tgtEl>
                                        <p:attrNameLst>
                                          <p:attrName>ppt_x</p:attrName>
                                        </p:attrNameLst>
                                      </p:cBhvr>
                                      <p:tavLst>
                                        <p:tav tm="0">
                                          <p:val>
                                            <p:strVal val="ppt_x"/>
                                          </p:val>
                                        </p:tav>
                                        <p:tav tm="100000">
                                          <p:val>
                                            <p:strVal val="ppt_x"/>
                                          </p:val>
                                        </p:tav>
                                      </p:tavLst>
                                    </p:anim>
                                    <p:anim calcmode="lin" valueType="num">
                                      <p:cBhvr additive="base">
                                        <p:cTn id="54" dur="500"/>
                                        <p:tgtEl>
                                          <p:spTgt spid="21"/>
                                        </p:tgtEl>
                                        <p:attrNameLst>
                                          <p:attrName>ppt_y</p:attrName>
                                        </p:attrNameLst>
                                      </p:cBhvr>
                                      <p:tavLst>
                                        <p:tav tm="0">
                                          <p:val>
                                            <p:strVal val="ppt_y"/>
                                          </p:val>
                                        </p:tav>
                                        <p:tav tm="100000">
                                          <p:val>
                                            <p:strVal val="0-ppt_h/2"/>
                                          </p:val>
                                        </p:tav>
                                      </p:tavLst>
                                    </p:anim>
                                    <p:set>
                                      <p:cBhvr>
                                        <p:cTn id="55" dur="1" fill="hold">
                                          <p:stCondLst>
                                            <p:cond delay="499"/>
                                          </p:stCondLst>
                                        </p:cTn>
                                        <p:tgtEl>
                                          <p:spTgt spid="21"/>
                                        </p:tgtEl>
                                        <p:attrNameLst>
                                          <p:attrName>style.visibility</p:attrName>
                                        </p:attrNameLst>
                                      </p:cBhvr>
                                      <p:to>
                                        <p:strVal val="hidden"/>
                                      </p:to>
                                    </p:set>
                                  </p:childTnLst>
                                </p:cTn>
                              </p:par>
                              <p:par>
                                <p:cTn id="56" presetID="2" presetClass="exit" presetSubtype="1" fill="hold" nodeType="withEffect">
                                  <p:stCondLst>
                                    <p:cond delay="0"/>
                                  </p:stCondLst>
                                  <p:childTnLst>
                                    <p:anim calcmode="lin" valueType="num">
                                      <p:cBhvr additive="base">
                                        <p:cTn id="57" dur="500"/>
                                        <p:tgtEl>
                                          <p:spTgt spid="22"/>
                                        </p:tgtEl>
                                        <p:attrNameLst>
                                          <p:attrName>ppt_x</p:attrName>
                                        </p:attrNameLst>
                                      </p:cBhvr>
                                      <p:tavLst>
                                        <p:tav tm="0">
                                          <p:val>
                                            <p:strVal val="ppt_x"/>
                                          </p:val>
                                        </p:tav>
                                        <p:tav tm="100000">
                                          <p:val>
                                            <p:strVal val="ppt_x"/>
                                          </p:val>
                                        </p:tav>
                                      </p:tavLst>
                                    </p:anim>
                                    <p:anim calcmode="lin" valueType="num">
                                      <p:cBhvr additive="base">
                                        <p:cTn id="58" dur="500"/>
                                        <p:tgtEl>
                                          <p:spTgt spid="22"/>
                                        </p:tgtEl>
                                        <p:attrNameLst>
                                          <p:attrName>ppt_y</p:attrName>
                                        </p:attrNameLst>
                                      </p:cBhvr>
                                      <p:tavLst>
                                        <p:tav tm="0">
                                          <p:val>
                                            <p:strVal val="ppt_y"/>
                                          </p:val>
                                        </p:tav>
                                        <p:tav tm="100000">
                                          <p:val>
                                            <p:strVal val="0-ppt_h/2"/>
                                          </p:val>
                                        </p:tav>
                                      </p:tavLst>
                                    </p:anim>
                                    <p:set>
                                      <p:cBhvr>
                                        <p:cTn id="59" dur="1" fill="hold">
                                          <p:stCondLst>
                                            <p:cond delay="499"/>
                                          </p:stCondLst>
                                        </p:cTn>
                                        <p:tgtEl>
                                          <p:spTgt spid="22"/>
                                        </p:tgtEl>
                                        <p:attrNameLst>
                                          <p:attrName>style.visibility</p:attrName>
                                        </p:attrNameLst>
                                      </p:cBhvr>
                                      <p:to>
                                        <p:strVal val="hidden"/>
                                      </p:to>
                                    </p:set>
                                  </p:childTnLst>
                                </p:cTn>
                              </p:par>
                              <p:par>
                                <p:cTn id="60" presetID="2" presetClass="exit" presetSubtype="1" fill="hold" nodeType="withEffect">
                                  <p:stCondLst>
                                    <p:cond delay="0"/>
                                  </p:stCondLst>
                                  <p:childTnLst>
                                    <p:anim calcmode="lin" valueType="num">
                                      <p:cBhvr additive="base">
                                        <p:cTn id="61" dur="500"/>
                                        <p:tgtEl>
                                          <p:spTgt spid="4"/>
                                        </p:tgtEl>
                                        <p:attrNameLst>
                                          <p:attrName>ppt_x</p:attrName>
                                        </p:attrNameLst>
                                      </p:cBhvr>
                                      <p:tavLst>
                                        <p:tav tm="0">
                                          <p:val>
                                            <p:strVal val="ppt_x"/>
                                          </p:val>
                                        </p:tav>
                                        <p:tav tm="100000">
                                          <p:val>
                                            <p:strVal val="ppt_x"/>
                                          </p:val>
                                        </p:tav>
                                      </p:tavLst>
                                    </p:anim>
                                    <p:anim calcmode="lin" valueType="num">
                                      <p:cBhvr additive="base">
                                        <p:cTn id="62" dur="500"/>
                                        <p:tgtEl>
                                          <p:spTgt spid="4"/>
                                        </p:tgtEl>
                                        <p:attrNameLst>
                                          <p:attrName>ppt_y</p:attrName>
                                        </p:attrNameLst>
                                      </p:cBhvr>
                                      <p:tavLst>
                                        <p:tav tm="0">
                                          <p:val>
                                            <p:strVal val="ppt_y"/>
                                          </p:val>
                                        </p:tav>
                                        <p:tav tm="100000">
                                          <p:val>
                                            <p:strVal val="0-ppt_h/2"/>
                                          </p:val>
                                        </p:tav>
                                      </p:tavLst>
                                    </p:anim>
                                    <p:set>
                                      <p:cBhvr>
                                        <p:cTn id="63" dur="1" fill="hold">
                                          <p:stCondLst>
                                            <p:cond delay="499"/>
                                          </p:stCondLst>
                                        </p:cTn>
                                        <p:tgtEl>
                                          <p:spTgt spid="4"/>
                                        </p:tgtEl>
                                        <p:attrNameLst>
                                          <p:attrName>style.visibility</p:attrName>
                                        </p:attrNameLst>
                                      </p:cBhvr>
                                      <p:to>
                                        <p:strVal val="hidden"/>
                                      </p:to>
                                    </p:set>
                                  </p:childTnLst>
                                </p:cTn>
                              </p:par>
                              <p:par>
                                <p:cTn id="64" presetID="2" presetClass="exit" presetSubtype="1" fill="hold" nodeType="withEffect">
                                  <p:stCondLst>
                                    <p:cond delay="0"/>
                                  </p:stCondLst>
                                  <p:childTnLst>
                                    <p:anim calcmode="lin" valueType="num">
                                      <p:cBhvr additive="base">
                                        <p:cTn id="65" dur="500"/>
                                        <p:tgtEl>
                                          <p:spTgt spid="6"/>
                                        </p:tgtEl>
                                        <p:attrNameLst>
                                          <p:attrName>ppt_x</p:attrName>
                                        </p:attrNameLst>
                                      </p:cBhvr>
                                      <p:tavLst>
                                        <p:tav tm="0">
                                          <p:val>
                                            <p:strVal val="ppt_x"/>
                                          </p:val>
                                        </p:tav>
                                        <p:tav tm="100000">
                                          <p:val>
                                            <p:strVal val="ppt_x"/>
                                          </p:val>
                                        </p:tav>
                                      </p:tavLst>
                                    </p:anim>
                                    <p:anim calcmode="lin" valueType="num">
                                      <p:cBhvr additive="base">
                                        <p:cTn id="66" dur="500"/>
                                        <p:tgtEl>
                                          <p:spTgt spid="6"/>
                                        </p:tgtEl>
                                        <p:attrNameLst>
                                          <p:attrName>ppt_y</p:attrName>
                                        </p:attrNameLst>
                                      </p:cBhvr>
                                      <p:tavLst>
                                        <p:tav tm="0">
                                          <p:val>
                                            <p:strVal val="ppt_y"/>
                                          </p:val>
                                        </p:tav>
                                        <p:tav tm="100000">
                                          <p:val>
                                            <p:strVal val="0-ppt_h/2"/>
                                          </p:val>
                                        </p:tav>
                                      </p:tavLst>
                                    </p:anim>
                                    <p:set>
                                      <p:cBhvr>
                                        <p:cTn id="67" dur="1" fill="hold">
                                          <p:stCondLst>
                                            <p:cond delay="499"/>
                                          </p:stCondLst>
                                        </p:cTn>
                                        <p:tgtEl>
                                          <p:spTgt spid="6"/>
                                        </p:tgtEl>
                                        <p:attrNameLst>
                                          <p:attrName>style.visibility</p:attrName>
                                        </p:attrNameLst>
                                      </p:cBhvr>
                                      <p:to>
                                        <p:strVal val="hidden"/>
                                      </p:to>
                                    </p:set>
                                  </p:childTnLst>
                                </p:cTn>
                              </p:par>
                              <p:par>
                                <p:cTn id="68" presetID="53" presetClass="exit" presetSubtype="32" fill="hold" nodeType="withEffect">
                                  <p:stCondLst>
                                    <p:cond delay="0"/>
                                  </p:stCondLst>
                                  <p:childTnLst>
                                    <p:anim calcmode="lin" valueType="num">
                                      <p:cBhvr>
                                        <p:cTn id="69" dur="500"/>
                                        <p:tgtEl>
                                          <p:spTgt spid="5"/>
                                        </p:tgtEl>
                                        <p:attrNameLst>
                                          <p:attrName>ppt_w</p:attrName>
                                        </p:attrNameLst>
                                      </p:cBhvr>
                                      <p:tavLst>
                                        <p:tav tm="0">
                                          <p:val>
                                            <p:strVal val="ppt_w"/>
                                          </p:val>
                                        </p:tav>
                                        <p:tav tm="100000">
                                          <p:val>
                                            <p:fltVal val="0"/>
                                          </p:val>
                                        </p:tav>
                                      </p:tavLst>
                                    </p:anim>
                                    <p:anim calcmode="lin" valueType="num">
                                      <p:cBhvr>
                                        <p:cTn id="70" dur="500"/>
                                        <p:tgtEl>
                                          <p:spTgt spid="5"/>
                                        </p:tgtEl>
                                        <p:attrNameLst>
                                          <p:attrName>ppt_h</p:attrName>
                                        </p:attrNameLst>
                                      </p:cBhvr>
                                      <p:tavLst>
                                        <p:tav tm="0">
                                          <p:val>
                                            <p:strVal val="ppt_h"/>
                                          </p:val>
                                        </p:tav>
                                        <p:tav tm="100000">
                                          <p:val>
                                            <p:fltVal val="0"/>
                                          </p:val>
                                        </p:tav>
                                      </p:tavLst>
                                    </p:anim>
                                    <p:animEffect transition="out" filter="fade">
                                      <p:cBhvr>
                                        <p:cTn id="71" dur="500"/>
                                        <p:tgtEl>
                                          <p:spTgt spid="5"/>
                                        </p:tgtEl>
                                      </p:cBhvr>
                                    </p:animEffect>
                                    <p:set>
                                      <p:cBhvr>
                                        <p:cTn id="72" dur="1" fill="hold">
                                          <p:stCondLst>
                                            <p:cond delay="499"/>
                                          </p:stCondLst>
                                        </p:cTn>
                                        <p:tgtEl>
                                          <p:spTgt spid="5"/>
                                        </p:tgtEl>
                                        <p:attrNameLst>
                                          <p:attrName>style.visibility</p:attrName>
                                        </p:attrNameLst>
                                      </p:cBhvr>
                                      <p:to>
                                        <p:strVal val="hidden"/>
                                      </p:to>
                                    </p:set>
                                  </p:childTnLst>
                                </p:cTn>
                              </p:par>
                              <p:par>
                                <p:cTn id="73" presetID="53" presetClass="exit" presetSubtype="32" fill="hold" nodeType="withEffect">
                                  <p:stCondLst>
                                    <p:cond delay="0"/>
                                  </p:stCondLst>
                                  <p:childTnLst>
                                    <p:anim calcmode="lin" valueType="num">
                                      <p:cBhvr>
                                        <p:cTn id="74" dur="500"/>
                                        <p:tgtEl>
                                          <p:spTgt spid="14"/>
                                        </p:tgtEl>
                                        <p:attrNameLst>
                                          <p:attrName>ppt_w</p:attrName>
                                        </p:attrNameLst>
                                      </p:cBhvr>
                                      <p:tavLst>
                                        <p:tav tm="0">
                                          <p:val>
                                            <p:strVal val="ppt_w"/>
                                          </p:val>
                                        </p:tav>
                                        <p:tav tm="100000">
                                          <p:val>
                                            <p:fltVal val="0"/>
                                          </p:val>
                                        </p:tav>
                                      </p:tavLst>
                                    </p:anim>
                                    <p:anim calcmode="lin" valueType="num">
                                      <p:cBhvr>
                                        <p:cTn id="75" dur="500"/>
                                        <p:tgtEl>
                                          <p:spTgt spid="14"/>
                                        </p:tgtEl>
                                        <p:attrNameLst>
                                          <p:attrName>ppt_h</p:attrName>
                                        </p:attrNameLst>
                                      </p:cBhvr>
                                      <p:tavLst>
                                        <p:tav tm="0">
                                          <p:val>
                                            <p:strVal val="ppt_h"/>
                                          </p:val>
                                        </p:tav>
                                        <p:tav tm="100000">
                                          <p:val>
                                            <p:fltVal val="0"/>
                                          </p:val>
                                        </p:tav>
                                      </p:tavLst>
                                    </p:anim>
                                    <p:animEffect transition="out" filter="fade">
                                      <p:cBhvr>
                                        <p:cTn id="76" dur="500"/>
                                        <p:tgtEl>
                                          <p:spTgt spid="14"/>
                                        </p:tgtEl>
                                      </p:cBhvr>
                                    </p:animEffect>
                                    <p:set>
                                      <p:cBhvr>
                                        <p:cTn id="77" dur="1" fill="hold">
                                          <p:stCondLst>
                                            <p:cond delay="499"/>
                                          </p:stCondLst>
                                        </p:cTn>
                                        <p:tgtEl>
                                          <p:spTgt spid="14"/>
                                        </p:tgtEl>
                                        <p:attrNameLst>
                                          <p:attrName>style.visibility</p:attrName>
                                        </p:attrNameLst>
                                      </p:cBhvr>
                                      <p:to>
                                        <p:strVal val="hidden"/>
                                      </p:to>
                                    </p:set>
                                  </p:childTnLst>
                                </p:cTn>
                              </p:par>
                              <p:par>
                                <p:cTn id="78" presetID="53" presetClass="exit" presetSubtype="32" fill="hold" grpId="1" nodeType="withEffect">
                                  <p:stCondLst>
                                    <p:cond delay="0"/>
                                  </p:stCondLst>
                                  <p:childTnLst>
                                    <p:anim calcmode="lin" valueType="num">
                                      <p:cBhvr>
                                        <p:cTn id="79" dur="500"/>
                                        <p:tgtEl>
                                          <p:spTgt spid="7"/>
                                        </p:tgtEl>
                                        <p:attrNameLst>
                                          <p:attrName>ppt_w</p:attrName>
                                        </p:attrNameLst>
                                      </p:cBhvr>
                                      <p:tavLst>
                                        <p:tav tm="0">
                                          <p:val>
                                            <p:strVal val="ppt_w"/>
                                          </p:val>
                                        </p:tav>
                                        <p:tav tm="100000">
                                          <p:val>
                                            <p:fltVal val="0"/>
                                          </p:val>
                                        </p:tav>
                                      </p:tavLst>
                                    </p:anim>
                                    <p:anim calcmode="lin" valueType="num">
                                      <p:cBhvr>
                                        <p:cTn id="80" dur="500"/>
                                        <p:tgtEl>
                                          <p:spTgt spid="7"/>
                                        </p:tgtEl>
                                        <p:attrNameLst>
                                          <p:attrName>ppt_h</p:attrName>
                                        </p:attrNameLst>
                                      </p:cBhvr>
                                      <p:tavLst>
                                        <p:tav tm="0">
                                          <p:val>
                                            <p:strVal val="ppt_h"/>
                                          </p:val>
                                        </p:tav>
                                        <p:tav tm="100000">
                                          <p:val>
                                            <p:fltVal val="0"/>
                                          </p:val>
                                        </p:tav>
                                      </p:tavLst>
                                    </p:anim>
                                    <p:animEffect transition="out" filter="fade">
                                      <p:cBhvr>
                                        <p:cTn id="81" dur="500"/>
                                        <p:tgtEl>
                                          <p:spTgt spid="7"/>
                                        </p:tgtEl>
                                      </p:cBhvr>
                                    </p:animEffect>
                                    <p:set>
                                      <p:cBhvr>
                                        <p:cTn id="82" dur="1" fill="hold">
                                          <p:stCondLst>
                                            <p:cond delay="499"/>
                                          </p:stCondLst>
                                        </p:cTn>
                                        <p:tgtEl>
                                          <p:spTgt spid="7"/>
                                        </p:tgtEl>
                                        <p:attrNameLst>
                                          <p:attrName>style.visibility</p:attrName>
                                        </p:attrNameLst>
                                      </p:cBhvr>
                                      <p:to>
                                        <p:strVal val="hidden"/>
                                      </p:to>
                                    </p:set>
                                  </p:childTnLst>
                                </p:cTn>
                              </p:par>
                              <p:par>
                                <p:cTn id="83" presetID="53" presetClass="exit" presetSubtype="32" fill="hold" grpId="1" nodeType="withEffect">
                                  <p:stCondLst>
                                    <p:cond delay="0"/>
                                  </p:stCondLst>
                                  <p:childTnLst>
                                    <p:anim calcmode="lin" valueType="num">
                                      <p:cBhvr>
                                        <p:cTn id="84" dur="500"/>
                                        <p:tgtEl>
                                          <p:spTgt spid="9"/>
                                        </p:tgtEl>
                                        <p:attrNameLst>
                                          <p:attrName>ppt_w</p:attrName>
                                        </p:attrNameLst>
                                      </p:cBhvr>
                                      <p:tavLst>
                                        <p:tav tm="0">
                                          <p:val>
                                            <p:strVal val="ppt_w"/>
                                          </p:val>
                                        </p:tav>
                                        <p:tav tm="100000">
                                          <p:val>
                                            <p:fltVal val="0"/>
                                          </p:val>
                                        </p:tav>
                                      </p:tavLst>
                                    </p:anim>
                                    <p:anim calcmode="lin" valueType="num">
                                      <p:cBhvr>
                                        <p:cTn id="85" dur="500"/>
                                        <p:tgtEl>
                                          <p:spTgt spid="9"/>
                                        </p:tgtEl>
                                        <p:attrNameLst>
                                          <p:attrName>ppt_h</p:attrName>
                                        </p:attrNameLst>
                                      </p:cBhvr>
                                      <p:tavLst>
                                        <p:tav tm="0">
                                          <p:val>
                                            <p:strVal val="ppt_h"/>
                                          </p:val>
                                        </p:tav>
                                        <p:tav tm="100000">
                                          <p:val>
                                            <p:fltVal val="0"/>
                                          </p:val>
                                        </p:tav>
                                      </p:tavLst>
                                    </p:anim>
                                    <p:animEffect transition="out" filter="fade">
                                      <p:cBhvr>
                                        <p:cTn id="86" dur="500"/>
                                        <p:tgtEl>
                                          <p:spTgt spid="9"/>
                                        </p:tgtEl>
                                      </p:cBhvr>
                                    </p:animEffect>
                                    <p:set>
                                      <p:cBhvr>
                                        <p:cTn id="87" dur="1" fill="hold">
                                          <p:stCondLst>
                                            <p:cond delay="499"/>
                                          </p:stCondLst>
                                        </p:cTn>
                                        <p:tgtEl>
                                          <p:spTgt spid="9"/>
                                        </p:tgtEl>
                                        <p:attrNameLst>
                                          <p:attrName>style.visibility</p:attrName>
                                        </p:attrNameLst>
                                      </p:cBhvr>
                                      <p:to>
                                        <p:strVal val="hidden"/>
                                      </p:to>
                                    </p:set>
                                  </p:childTnLst>
                                </p:cTn>
                              </p:par>
                              <p:par>
                                <p:cTn id="88" presetID="53" presetClass="exit" presetSubtype="32" fill="hold" grpId="1" nodeType="withEffect">
                                  <p:stCondLst>
                                    <p:cond delay="0"/>
                                  </p:stCondLst>
                                  <p:childTnLst>
                                    <p:anim calcmode="lin" valueType="num">
                                      <p:cBhvr>
                                        <p:cTn id="89" dur="500"/>
                                        <p:tgtEl>
                                          <p:spTgt spid="18"/>
                                        </p:tgtEl>
                                        <p:attrNameLst>
                                          <p:attrName>ppt_w</p:attrName>
                                        </p:attrNameLst>
                                      </p:cBhvr>
                                      <p:tavLst>
                                        <p:tav tm="0">
                                          <p:val>
                                            <p:strVal val="ppt_w"/>
                                          </p:val>
                                        </p:tav>
                                        <p:tav tm="100000">
                                          <p:val>
                                            <p:fltVal val="0"/>
                                          </p:val>
                                        </p:tav>
                                      </p:tavLst>
                                    </p:anim>
                                    <p:anim calcmode="lin" valueType="num">
                                      <p:cBhvr>
                                        <p:cTn id="90" dur="500"/>
                                        <p:tgtEl>
                                          <p:spTgt spid="18"/>
                                        </p:tgtEl>
                                        <p:attrNameLst>
                                          <p:attrName>ppt_h</p:attrName>
                                        </p:attrNameLst>
                                      </p:cBhvr>
                                      <p:tavLst>
                                        <p:tav tm="0">
                                          <p:val>
                                            <p:strVal val="ppt_h"/>
                                          </p:val>
                                        </p:tav>
                                        <p:tav tm="100000">
                                          <p:val>
                                            <p:fltVal val="0"/>
                                          </p:val>
                                        </p:tav>
                                      </p:tavLst>
                                    </p:anim>
                                    <p:animEffect transition="out" filter="fade">
                                      <p:cBhvr>
                                        <p:cTn id="91" dur="500"/>
                                        <p:tgtEl>
                                          <p:spTgt spid="18"/>
                                        </p:tgtEl>
                                      </p:cBhvr>
                                    </p:animEffect>
                                    <p:set>
                                      <p:cBhvr>
                                        <p:cTn id="92" dur="1" fill="hold">
                                          <p:stCondLst>
                                            <p:cond delay="499"/>
                                          </p:stCondLst>
                                        </p:cTn>
                                        <p:tgtEl>
                                          <p:spTgt spid="18"/>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4"/>
                                        </p:tgtEl>
                                        <p:attrNameLst>
                                          <p:attrName>style.visibility</p:attrName>
                                        </p:attrNameLst>
                                      </p:cBhvr>
                                      <p:to>
                                        <p:strVal val="visible"/>
                                      </p:to>
                                    </p:set>
                                    <p:animEffect transition="in" filter="fade">
                                      <p:cBhvr>
                                        <p:cTn id="97" dur="500"/>
                                        <p:tgtEl>
                                          <p:spTgt spid="4"/>
                                        </p:tgtEl>
                                      </p:cBhvr>
                                    </p:animEffect>
                                  </p:childTnLst>
                                </p:cTn>
                              </p:par>
                              <p:par>
                                <p:cTn id="98" presetID="10" presetClass="entr" presetSubtype="0" fill="hold" nodeType="withEffect">
                                  <p:stCondLst>
                                    <p:cond delay="0"/>
                                  </p:stCondLst>
                                  <p:childTnLst>
                                    <p:set>
                                      <p:cBhvr>
                                        <p:cTn id="99" dur="1" fill="hold">
                                          <p:stCondLst>
                                            <p:cond delay="0"/>
                                          </p:stCondLst>
                                        </p:cTn>
                                        <p:tgtEl>
                                          <p:spTgt spid="6"/>
                                        </p:tgtEl>
                                        <p:attrNameLst>
                                          <p:attrName>style.visibility</p:attrName>
                                        </p:attrNameLst>
                                      </p:cBhvr>
                                      <p:to>
                                        <p:strVal val="visible"/>
                                      </p:to>
                                    </p:set>
                                    <p:animEffect transition="in" filter="fade">
                                      <p:cBhvr>
                                        <p:cTn id="100" dur="500"/>
                                        <p:tgtEl>
                                          <p:spTgt spid="6"/>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fade">
                                      <p:cBhvr>
                                        <p:cTn id="105" dur="500"/>
                                        <p:tgtEl>
                                          <p:spTgt spid="27"/>
                                        </p:tgtEl>
                                      </p:cBhvr>
                                    </p:animEffect>
                                  </p:childTnLst>
                                </p:cTn>
                              </p:par>
                              <p:par>
                                <p:cTn id="106" presetID="10" presetClass="entr" presetSubtype="0" fill="hold"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500"/>
                                        <p:tgtEl>
                                          <p:spTgt spid="38"/>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40"/>
                                        </p:tgtEl>
                                        <p:attrNameLst>
                                          <p:attrName>style.visibility</p:attrName>
                                        </p:attrNameLst>
                                      </p:cBhvr>
                                      <p:to>
                                        <p:strVal val="visible"/>
                                      </p:to>
                                    </p:set>
                                    <p:animEffect transition="in" filter="fade">
                                      <p:cBhvr>
                                        <p:cTn id="113" dur="500"/>
                                        <p:tgtEl>
                                          <p:spTgt spid="40"/>
                                        </p:tgtEl>
                                      </p:cBhvr>
                                    </p:animEffect>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2" nodeType="clickEffect">
                                  <p:stCondLst>
                                    <p:cond delay="0"/>
                                  </p:stCondLst>
                                  <p:childTnLst>
                                    <p:set>
                                      <p:cBhvr>
                                        <p:cTn id="117" dur="1" fill="hold">
                                          <p:stCondLst>
                                            <p:cond delay="0"/>
                                          </p:stCondLst>
                                        </p:cTn>
                                        <p:tgtEl>
                                          <p:spTgt spid="7"/>
                                        </p:tgtEl>
                                        <p:attrNameLst>
                                          <p:attrName>style.visibility</p:attrName>
                                        </p:attrNameLst>
                                      </p:cBhvr>
                                      <p:to>
                                        <p:strVal val="visible"/>
                                      </p:to>
                                    </p:set>
                                    <p:animEffect transition="in" filter="fade">
                                      <p:cBhvr>
                                        <p:cTn id="118" dur="1000"/>
                                        <p:tgtEl>
                                          <p:spTgt spid="7"/>
                                        </p:tgtEl>
                                      </p:cBhvr>
                                    </p:animEffect>
                                    <p:anim calcmode="lin" valueType="num">
                                      <p:cBhvr>
                                        <p:cTn id="119" dur="1000" fill="hold"/>
                                        <p:tgtEl>
                                          <p:spTgt spid="7"/>
                                        </p:tgtEl>
                                        <p:attrNameLst>
                                          <p:attrName>ppt_x</p:attrName>
                                        </p:attrNameLst>
                                      </p:cBhvr>
                                      <p:tavLst>
                                        <p:tav tm="0">
                                          <p:val>
                                            <p:strVal val="#ppt_x"/>
                                          </p:val>
                                        </p:tav>
                                        <p:tav tm="100000">
                                          <p:val>
                                            <p:strVal val="#ppt_x"/>
                                          </p:val>
                                        </p:tav>
                                      </p:tavLst>
                                    </p:anim>
                                    <p:anim calcmode="lin" valueType="num">
                                      <p:cBhvr>
                                        <p:cTn id="120" dur="1000" fill="hold"/>
                                        <p:tgtEl>
                                          <p:spTgt spid="7"/>
                                        </p:tgtEl>
                                        <p:attrNameLst>
                                          <p:attrName>ppt_y</p:attrName>
                                        </p:attrNameLst>
                                      </p:cBhvr>
                                      <p:tavLst>
                                        <p:tav tm="0">
                                          <p:val>
                                            <p:strVal val="#ppt_y+.1"/>
                                          </p:val>
                                        </p:tav>
                                        <p:tav tm="100000">
                                          <p:val>
                                            <p:strVal val="#ppt_y"/>
                                          </p:val>
                                        </p:tav>
                                      </p:tavLst>
                                    </p:anim>
                                  </p:childTnLst>
                                </p:cTn>
                              </p:par>
                              <p:par>
                                <p:cTn id="121" presetID="42" presetClass="entr" presetSubtype="0" fill="hold" grpId="2" nodeType="withEffect">
                                  <p:stCondLst>
                                    <p:cond delay="0"/>
                                  </p:stCondLst>
                                  <p:childTnLst>
                                    <p:set>
                                      <p:cBhvr>
                                        <p:cTn id="122" dur="1" fill="hold">
                                          <p:stCondLst>
                                            <p:cond delay="0"/>
                                          </p:stCondLst>
                                        </p:cTn>
                                        <p:tgtEl>
                                          <p:spTgt spid="9"/>
                                        </p:tgtEl>
                                        <p:attrNameLst>
                                          <p:attrName>style.visibility</p:attrName>
                                        </p:attrNameLst>
                                      </p:cBhvr>
                                      <p:to>
                                        <p:strVal val="visible"/>
                                      </p:to>
                                    </p:set>
                                    <p:animEffect transition="in" filter="fade">
                                      <p:cBhvr>
                                        <p:cTn id="123" dur="1000"/>
                                        <p:tgtEl>
                                          <p:spTgt spid="9"/>
                                        </p:tgtEl>
                                      </p:cBhvr>
                                    </p:animEffect>
                                    <p:anim calcmode="lin" valueType="num">
                                      <p:cBhvr>
                                        <p:cTn id="124" dur="1000" fill="hold"/>
                                        <p:tgtEl>
                                          <p:spTgt spid="9"/>
                                        </p:tgtEl>
                                        <p:attrNameLst>
                                          <p:attrName>ppt_x</p:attrName>
                                        </p:attrNameLst>
                                      </p:cBhvr>
                                      <p:tavLst>
                                        <p:tav tm="0">
                                          <p:val>
                                            <p:strVal val="#ppt_x"/>
                                          </p:val>
                                        </p:tav>
                                        <p:tav tm="100000">
                                          <p:val>
                                            <p:strVal val="#ppt_x"/>
                                          </p:val>
                                        </p:tav>
                                      </p:tavLst>
                                    </p:anim>
                                    <p:anim calcmode="lin" valueType="num">
                                      <p:cBhvr>
                                        <p:cTn id="125" dur="1000" fill="hold"/>
                                        <p:tgtEl>
                                          <p:spTgt spid="9"/>
                                        </p:tgtEl>
                                        <p:attrNameLst>
                                          <p:attrName>ppt_y</p:attrName>
                                        </p:attrNameLst>
                                      </p:cBhvr>
                                      <p:tavLst>
                                        <p:tav tm="0">
                                          <p:val>
                                            <p:strVal val="#ppt_y+.1"/>
                                          </p:val>
                                        </p:tav>
                                        <p:tav tm="100000">
                                          <p:val>
                                            <p:strVal val="#ppt_y"/>
                                          </p:val>
                                        </p:tav>
                                      </p:tavLst>
                                    </p:anim>
                                  </p:childTnLst>
                                </p:cTn>
                              </p:par>
                              <p:par>
                                <p:cTn id="126" presetID="42" presetClass="entr" presetSubtype="0" fill="hold" grpId="2" nodeType="withEffect">
                                  <p:stCondLst>
                                    <p:cond delay="0"/>
                                  </p:stCondLst>
                                  <p:childTnLst>
                                    <p:set>
                                      <p:cBhvr>
                                        <p:cTn id="127" dur="1" fill="hold">
                                          <p:stCondLst>
                                            <p:cond delay="0"/>
                                          </p:stCondLst>
                                        </p:cTn>
                                        <p:tgtEl>
                                          <p:spTgt spid="19"/>
                                        </p:tgtEl>
                                        <p:attrNameLst>
                                          <p:attrName>style.visibility</p:attrName>
                                        </p:attrNameLst>
                                      </p:cBhvr>
                                      <p:to>
                                        <p:strVal val="visible"/>
                                      </p:to>
                                    </p:set>
                                    <p:animEffect transition="in" filter="fade">
                                      <p:cBhvr>
                                        <p:cTn id="128" dur="1000"/>
                                        <p:tgtEl>
                                          <p:spTgt spid="19"/>
                                        </p:tgtEl>
                                      </p:cBhvr>
                                    </p:animEffect>
                                    <p:anim calcmode="lin" valueType="num">
                                      <p:cBhvr>
                                        <p:cTn id="129" dur="1000" fill="hold"/>
                                        <p:tgtEl>
                                          <p:spTgt spid="19"/>
                                        </p:tgtEl>
                                        <p:attrNameLst>
                                          <p:attrName>ppt_x</p:attrName>
                                        </p:attrNameLst>
                                      </p:cBhvr>
                                      <p:tavLst>
                                        <p:tav tm="0">
                                          <p:val>
                                            <p:strVal val="#ppt_x"/>
                                          </p:val>
                                        </p:tav>
                                        <p:tav tm="100000">
                                          <p:val>
                                            <p:strVal val="#ppt_x"/>
                                          </p:val>
                                        </p:tav>
                                      </p:tavLst>
                                    </p:anim>
                                    <p:anim calcmode="lin" valueType="num">
                                      <p:cBhvr>
                                        <p:cTn id="130" dur="1000" fill="hold"/>
                                        <p:tgtEl>
                                          <p:spTgt spid="19"/>
                                        </p:tgtEl>
                                        <p:attrNameLst>
                                          <p:attrName>ppt_y</p:attrName>
                                        </p:attrNameLst>
                                      </p:cBhvr>
                                      <p:tavLst>
                                        <p:tav tm="0">
                                          <p:val>
                                            <p:strVal val="#ppt_y+.1"/>
                                          </p:val>
                                        </p:tav>
                                        <p:tav tm="100000">
                                          <p:val>
                                            <p:strVal val="#ppt_y"/>
                                          </p:val>
                                        </p:tav>
                                      </p:tavLst>
                                    </p:anim>
                                  </p:childTnLst>
                                </p:cTn>
                              </p:par>
                              <p:par>
                                <p:cTn id="131" presetID="42" presetClass="entr" presetSubtype="0" fill="hold" grpId="2" nodeType="withEffect">
                                  <p:stCondLst>
                                    <p:cond delay="0"/>
                                  </p:stCondLst>
                                  <p:childTnLst>
                                    <p:set>
                                      <p:cBhvr>
                                        <p:cTn id="132" dur="1" fill="hold">
                                          <p:stCondLst>
                                            <p:cond delay="0"/>
                                          </p:stCondLst>
                                        </p:cTn>
                                        <p:tgtEl>
                                          <p:spTgt spid="20"/>
                                        </p:tgtEl>
                                        <p:attrNameLst>
                                          <p:attrName>style.visibility</p:attrName>
                                        </p:attrNameLst>
                                      </p:cBhvr>
                                      <p:to>
                                        <p:strVal val="visible"/>
                                      </p:to>
                                    </p:set>
                                    <p:animEffect transition="in" filter="fade">
                                      <p:cBhvr>
                                        <p:cTn id="133" dur="1000"/>
                                        <p:tgtEl>
                                          <p:spTgt spid="20"/>
                                        </p:tgtEl>
                                      </p:cBhvr>
                                    </p:animEffect>
                                    <p:anim calcmode="lin" valueType="num">
                                      <p:cBhvr>
                                        <p:cTn id="134" dur="1000" fill="hold"/>
                                        <p:tgtEl>
                                          <p:spTgt spid="20"/>
                                        </p:tgtEl>
                                        <p:attrNameLst>
                                          <p:attrName>ppt_x</p:attrName>
                                        </p:attrNameLst>
                                      </p:cBhvr>
                                      <p:tavLst>
                                        <p:tav tm="0">
                                          <p:val>
                                            <p:strVal val="#ppt_x"/>
                                          </p:val>
                                        </p:tav>
                                        <p:tav tm="100000">
                                          <p:val>
                                            <p:strVal val="#ppt_x"/>
                                          </p:val>
                                        </p:tav>
                                      </p:tavLst>
                                    </p:anim>
                                    <p:anim calcmode="lin" valueType="num">
                                      <p:cBhvr>
                                        <p:cTn id="13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nodeType="clickEffect">
                                  <p:stCondLst>
                                    <p:cond delay="0"/>
                                  </p:stCondLst>
                                  <p:childTnLst>
                                    <p:set>
                                      <p:cBhvr>
                                        <p:cTn id="139" dur="1" fill="hold">
                                          <p:stCondLst>
                                            <p:cond delay="0"/>
                                          </p:stCondLst>
                                        </p:cTn>
                                        <p:tgtEl>
                                          <p:spTgt spid="5"/>
                                        </p:tgtEl>
                                        <p:attrNameLst>
                                          <p:attrName>style.visibility</p:attrName>
                                        </p:attrNameLst>
                                      </p:cBhvr>
                                      <p:to>
                                        <p:strVal val="visible"/>
                                      </p:to>
                                    </p:set>
                                  </p:childTnLst>
                                </p:cTn>
                              </p:par>
                              <p:par>
                                <p:cTn id="140" presetID="1" presetClass="entr" presetSubtype="0" fill="hold" nodeType="withEffect">
                                  <p:stCondLst>
                                    <p:cond delay="0"/>
                                  </p:stCondLst>
                                  <p:childTnLst>
                                    <p:set>
                                      <p:cBhvr>
                                        <p:cTn id="141" dur="1" fill="hold">
                                          <p:stCondLst>
                                            <p:cond delay="0"/>
                                          </p:stCondLst>
                                        </p:cTn>
                                        <p:tgtEl>
                                          <p:spTgt spid="14"/>
                                        </p:tgtEl>
                                        <p:attrNameLst>
                                          <p:attrName>style.visibility</p:attrName>
                                        </p:attrNameLst>
                                      </p:cBhvr>
                                      <p:to>
                                        <p:strVal val="visible"/>
                                      </p:to>
                                    </p:set>
                                  </p:childTnLst>
                                </p:cTn>
                              </p:par>
                              <p:par>
                                <p:cTn id="142" presetID="16" presetClass="exit" presetSubtype="37" fill="hold" grpId="3" nodeType="withEffect">
                                  <p:stCondLst>
                                    <p:cond delay="0"/>
                                  </p:stCondLst>
                                  <p:childTnLst>
                                    <p:animEffect transition="out" filter="barn(outVertical)">
                                      <p:cBhvr>
                                        <p:cTn id="143" dur="500"/>
                                        <p:tgtEl>
                                          <p:spTgt spid="19"/>
                                        </p:tgtEl>
                                      </p:cBhvr>
                                    </p:animEffect>
                                    <p:set>
                                      <p:cBhvr>
                                        <p:cTn id="144" dur="1" fill="hold">
                                          <p:stCondLst>
                                            <p:cond delay="499"/>
                                          </p:stCondLst>
                                        </p:cTn>
                                        <p:tgtEl>
                                          <p:spTgt spid="19"/>
                                        </p:tgtEl>
                                        <p:attrNameLst>
                                          <p:attrName>style.visibility</p:attrName>
                                        </p:attrNameLst>
                                      </p:cBhvr>
                                      <p:to>
                                        <p:strVal val="hidden"/>
                                      </p:to>
                                    </p:set>
                                  </p:childTnLst>
                                </p:cTn>
                              </p:par>
                              <p:par>
                                <p:cTn id="145" presetID="16" presetClass="exit" presetSubtype="37" fill="hold" grpId="3" nodeType="withEffect">
                                  <p:stCondLst>
                                    <p:cond delay="0"/>
                                  </p:stCondLst>
                                  <p:childTnLst>
                                    <p:animEffect transition="out" filter="barn(outVertical)">
                                      <p:cBhvr>
                                        <p:cTn id="146" dur="500"/>
                                        <p:tgtEl>
                                          <p:spTgt spid="20"/>
                                        </p:tgtEl>
                                      </p:cBhvr>
                                    </p:animEffect>
                                    <p:set>
                                      <p:cBhvr>
                                        <p:cTn id="147"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9" grpId="0" animBg="1"/>
      <p:bldP spid="9" grpId="1" animBg="1"/>
      <p:bldP spid="9" grpId="2" animBg="1"/>
      <p:bldP spid="18" grpId="0"/>
      <p:bldP spid="18" grpId="1"/>
      <p:bldP spid="19" grpId="0" animBg="1"/>
      <p:bldP spid="19" grpId="2" animBg="1"/>
      <p:bldP spid="19" grpId="3" animBg="1"/>
      <p:bldP spid="19" grpId="4" animBg="1"/>
      <p:bldP spid="20" grpId="0" animBg="1"/>
      <p:bldP spid="20" grpId="2" animBg="1"/>
      <p:bldP spid="20" grpId="3" animBg="1"/>
      <p:bldP spid="20" grpId="4" animBg="1"/>
      <p:bldP spid="4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Question:</a:t>
            </a:r>
            <a:endParaRPr lang="en-US" sz="7200" dirty="0"/>
          </a:p>
        </p:txBody>
      </p:sp>
      <p:sp>
        <p:nvSpPr>
          <p:cNvPr id="3" name="Content Placeholder 2"/>
          <p:cNvSpPr>
            <a:spLocks noGrp="1"/>
          </p:cNvSpPr>
          <p:nvPr>
            <p:ph idx="1"/>
          </p:nvPr>
        </p:nvSpPr>
        <p:spPr>
          <a:xfrm>
            <a:off x="838200" y="1825625"/>
            <a:ext cx="10515600" cy="2000417"/>
          </a:xfrm>
        </p:spPr>
        <p:txBody>
          <a:bodyPr>
            <a:normAutofit/>
          </a:bodyPr>
          <a:lstStyle/>
          <a:p>
            <a:r>
              <a:rPr lang="en-US" sz="4400" dirty="0" smtClean="0"/>
              <a:t>What might be the evolutionary adaptive potential of giving birth to a smaller offspring during a famine?</a:t>
            </a:r>
            <a:endParaRPr lang="en-US" sz="4400" dirty="0"/>
          </a:p>
        </p:txBody>
      </p:sp>
      <p:sp>
        <p:nvSpPr>
          <p:cNvPr id="4" name="TextBox 3"/>
          <p:cNvSpPr txBox="1"/>
          <p:nvPr/>
        </p:nvSpPr>
        <p:spPr>
          <a:xfrm>
            <a:off x="593156" y="4235116"/>
            <a:ext cx="11139524" cy="1446550"/>
          </a:xfrm>
          <a:prstGeom prst="rect">
            <a:avLst/>
          </a:prstGeom>
          <a:noFill/>
        </p:spPr>
        <p:txBody>
          <a:bodyPr wrap="none" rtlCol="0">
            <a:spAutoFit/>
          </a:bodyPr>
          <a:lstStyle/>
          <a:p>
            <a:pPr algn="ctr"/>
            <a:r>
              <a:rPr lang="en-US" sz="4400" dirty="0" smtClean="0"/>
              <a:t>The shorter you are the lower your daily caloric </a:t>
            </a:r>
          </a:p>
          <a:p>
            <a:pPr algn="ctr"/>
            <a:r>
              <a:rPr lang="en-US" sz="4400" dirty="0"/>
              <a:t>r</a:t>
            </a:r>
            <a:r>
              <a:rPr lang="en-US" sz="4400" dirty="0" smtClean="0"/>
              <a:t>equirements are!</a:t>
            </a:r>
            <a:endParaRPr lang="en-US" sz="4400" dirty="0"/>
          </a:p>
        </p:txBody>
      </p:sp>
    </p:spTree>
    <p:extLst>
      <p:ext uri="{BB962C8B-B14F-4D97-AF65-F5344CB8AC3E}">
        <p14:creationId xmlns:p14="http://schemas.microsoft.com/office/powerpoint/2010/main" val="23362960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074" y="336885"/>
            <a:ext cx="11305672" cy="6087979"/>
          </a:xfrm>
        </p:spPr>
        <p:txBody>
          <a:bodyPr>
            <a:normAutofit/>
          </a:bodyPr>
          <a:lstStyle/>
          <a:p>
            <a:pPr algn="ctr"/>
            <a:r>
              <a:rPr lang="en-US" sz="7200" dirty="0" smtClean="0"/>
              <a:t>Research determined these differences between individuals were epigenetic in nature!</a:t>
            </a:r>
            <a:endParaRPr lang="en-US" sz="7200" dirty="0"/>
          </a:p>
        </p:txBody>
      </p:sp>
    </p:spTree>
    <p:extLst>
      <p:ext uri="{BB962C8B-B14F-4D97-AF65-F5344CB8AC3E}">
        <p14:creationId xmlns:p14="http://schemas.microsoft.com/office/powerpoint/2010/main" val="194559009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7200" dirty="0" smtClean="0"/>
              <a:t>Epigenetic Removal &amp; Retention</a:t>
            </a:r>
            <a:endParaRPr lang="en-US" sz="7200" dirty="0"/>
          </a:p>
        </p:txBody>
      </p:sp>
      <p:sp>
        <p:nvSpPr>
          <p:cNvPr id="3" name="Content Placeholder 2"/>
          <p:cNvSpPr>
            <a:spLocks noGrp="1"/>
          </p:cNvSpPr>
          <p:nvPr>
            <p:ph idx="1"/>
          </p:nvPr>
        </p:nvSpPr>
        <p:spPr>
          <a:xfrm>
            <a:off x="838200" y="2117557"/>
            <a:ext cx="10515600" cy="4059405"/>
          </a:xfrm>
        </p:spPr>
        <p:txBody>
          <a:bodyPr>
            <a:normAutofit fontScale="92500" lnSpcReduction="10000"/>
          </a:bodyPr>
          <a:lstStyle/>
          <a:p>
            <a:r>
              <a:rPr lang="en-US" sz="4400" dirty="0" smtClean="0"/>
              <a:t>Epigenetic markers are often lost during meiosis.</a:t>
            </a:r>
          </a:p>
          <a:p>
            <a:r>
              <a:rPr lang="en-US" sz="4400" dirty="0" smtClean="0"/>
              <a:t>However, some special proteins are able to write and transfer methyl/acetyl groups during reprogramming.</a:t>
            </a:r>
          </a:p>
          <a:p>
            <a:r>
              <a:rPr lang="en-US" sz="4400" dirty="0" smtClean="0"/>
              <a:t>Oddly, genes near the centromere of the chromosome are more readily re-methylated.</a:t>
            </a:r>
            <a:endParaRPr lang="en-US" sz="4400" dirty="0"/>
          </a:p>
        </p:txBody>
      </p:sp>
    </p:spTree>
    <p:extLst>
      <p:ext uri="{BB962C8B-B14F-4D97-AF65-F5344CB8AC3E}">
        <p14:creationId xmlns:p14="http://schemas.microsoft.com/office/powerpoint/2010/main" val="28323402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1" y="-822960"/>
            <a:ext cx="11521440" cy="8641080"/>
          </a:xfrm>
          <a:prstGeom prst="rect">
            <a:avLst/>
          </a:prstGeom>
        </p:spPr>
      </p:pic>
    </p:spTree>
    <p:extLst>
      <p:ext uri="{BB962C8B-B14F-4D97-AF65-F5344CB8AC3E}">
        <p14:creationId xmlns:p14="http://schemas.microsoft.com/office/powerpoint/2010/main" val="406085609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Post-Class Activities:</a:t>
            </a:r>
            <a:endParaRPr lang="en-US" sz="7200" dirty="0"/>
          </a:p>
        </p:txBody>
      </p:sp>
      <p:sp>
        <p:nvSpPr>
          <p:cNvPr id="3" name="Content Placeholder 2"/>
          <p:cNvSpPr>
            <a:spLocks noGrp="1"/>
          </p:cNvSpPr>
          <p:nvPr>
            <p:ph idx="1"/>
          </p:nvPr>
        </p:nvSpPr>
        <p:spPr/>
        <p:txBody>
          <a:bodyPr>
            <a:normAutofit fontScale="92500"/>
          </a:bodyPr>
          <a:lstStyle/>
          <a:p>
            <a:pPr marL="514350" indent="-514350">
              <a:buFont typeface="+mj-lt"/>
              <a:buAutoNum type="arabicPeriod"/>
            </a:pPr>
            <a:r>
              <a:rPr lang="en-US" sz="4400" dirty="0" smtClean="0"/>
              <a:t>Watch the NOVA video on Epigenetics at </a:t>
            </a:r>
            <a:r>
              <a:rPr lang="en-US" sz="4400" dirty="0" smtClean="0">
                <a:hlinkClick r:id="rId2"/>
              </a:rPr>
              <a:t>http</a:t>
            </a:r>
            <a:r>
              <a:rPr lang="en-US" sz="4400" dirty="0">
                <a:hlinkClick r:id="rId2"/>
              </a:rPr>
              <a:t>://</a:t>
            </a:r>
            <a:r>
              <a:rPr lang="en-US" sz="4400" dirty="0" smtClean="0">
                <a:hlinkClick r:id="rId2"/>
              </a:rPr>
              <a:t>www.pbs.org/wgbh/nova/body/epigenetics.html</a:t>
            </a:r>
            <a:r>
              <a:rPr lang="en-US" sz="4400" dirty="0" smtClean="0"/>
              <a:t>; there WILL be clicker questions on this!</a:t>
            </a:r>
          </a:p>
          <a:p>
            <a:pPr marL="514350" indent="-514350">
              <a:buFont typeface="+mj-lt"/>
              <a:buAutoNum type="arabicPeriod"/>
            </a:pPr>
            <a:r>
              <a:rPr lang="en-US" sz="4400" dirty="0" smtClean="0"/>
              <a:t>Complete the “Your Environment, Your </a:t>
            </a:r>
            <a:r>
              <a:rPr lang="en-US" sz="4400" dirty="0" err="1" smtClean="0"/>
              <a:t>Epigenome</a:t>
            </a:r>
            <a:r>
              <a:rPr lang="en-US" sz="4400" dirty="0" smtClean="0"/>
              <a:t>!”</a:t>
            </a:r>
            <a:endParaRPr lang="en-US" sz="4400" dirty="0"/>
          </a:p>
          <a:p>
            <a:pPr marL="514350" indent="-514350">
              <a:buFont typeface="+mj-lt"/>
              <a:buAutoNum type="arabicPeriod"/>
            </a:pPr>
            <a:r>
              <a:rPr lang="en-US" sz="4400" dirty="0" smtClean="0"/>
              <a:t>Review of abstracts from scientific literature.</a:t>
            </a:r>
            <a:endParaRPr lang="en-US" sz="4400" dirty="0"/>
          </a:p>
        </p:txBody>
      </p:sp>
    </p:spTree>
    <p:extLst>
      <p:ext uri="{BB962C8B-B14F-4D97-AF65-F5344CB8AC3E}">
        <p14:creationId xmlns:p14="http://schemas.microsoft.com/office/powerpoint/2010/main" val="158863735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Expected Prior Knowledge</a:t>
            </a:r>
            <a:endParaRPr lang="en-US" sz="7200" dirty="0"/>
          </a:p>
        </p:txBody>
      </p:sp>
      <p:sp>
        <p:nvSpPr>
          <p:cNvPr id="3" name="Content Placeholder 2"/>
          <p:cNvSpPr>
            <a:spLocks noGrp="1"/>
          </p:cNvSpPr>
          <p:nvPr>
            <p:ph idx="1"/>
          </p:nvPr>
        </p:nvSpPr>
        <p:spPr/>
        <p:txBody>
          <a:bodyPr>
            <a:normAutofit/>
          </a:bodyPr>
          <a:lstStyle/>
          <a:p>
            <a:r>
              <a:rPr lang="en-US" sz="2200" dirty="0" smtClean="0"/>
              <a:t>Students will have been introduced to and be proficient in Mendelian genetic inheritance.</a:t>
            </a:r>
          </a:p>
          <a:p>
            <a:r>
              <a:rPr lang="en-US" sz="2200" dirty="0" smtClean="0"/>
              <a:t>Students will understand the structure of DNA, and will be aware that DNA has a negatively charged phosphate backbone.</a:t>
            </a:r>
          </a:p>
          <a:p>
            <a:r>
              <a:rPr lang="en-US" sz="2200" dirty="0" smtClean="0"/>
              <a:t>Students will have been introduced to RNA Polymerase and Transcription factors, and know their role in DNA transcription and translation.</a:t>
            </a:r>
          </a:p>
          <a:p>
            <a:r>
              <a:rPr lang="en-US" sz="2200" dirty="0" smtClean="0"/>
              <a:t>Students will know how DNA is bound in chromatin, and know about nucleosomes, histones, and understand their role in DNA packaging.</a:t>
            </a:r>
          </a:p>
          <a:p>
            <a:r>
              <a:rPr lang="en-US" sz="2200" dirty="0" smtClean="0"/>
              <a:t>Students will have a general working knowledge of electrostatic forces.</a:t>
            </a:r>
            <a:endParaRPr lang="en-US" sz="2200" dirty="0"/>
          </a:p>
        </p:txBody>
      </p:sp>
    </p:spTree>
    <p:extLst>
      <p:ext uri="{BB962C8B-B14F-4D97-AF65-F5344CB8AC3E}">
        <p14:creationId xmlns:p14="http://schemas.microsoft.com/office/powerpoint/2010/main" val="29363620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sz="7200" dirty="0" smtClean="0"/>
              <a:t>Pre-class activity </a:t>
            </a:r>
            <a:r>
              <a:rPr lang="en-US" altLang="en-US" dirty="0" smtClean="0"/>
              <a:t>	</a:t>
            </a:r>
          </a:p>
        </p:txBody>
      </p:sp>
      <p:sp>
        <p:nvSpPr>
          <p:cNvPr id="5123" name="Content Placeholder 2"/>
          <p:cNvSpPr>
            <a:spLocks noGrp="1"/>
          </p:cNvSpPr>
          <p:nvPr>
            <p:ph idx="1"/>
          </p:nvPr>
        </p:nvSpPr>
        <p:spPr>
          <a:xfrm>
            <a:off x="838200" y="1866568"/>
            <a:ext cx="10515600" cy="4351338"/>
          </a:xfrm>
        </p:spPr>
        <p:txBody>
          <a:bodyPr/>
          <a:lstStyle/>
          <a:p>
            <a:r>
              <a:rPr lang="en-US" altLang="en-US" dirty="0" smtClean="0">
                <a:hlinkClick r:id="rId2"/>
              </a:rPr>
              <a:t>Lick Your Rats!</a:t>
            </a:r>
            <a:endParaRPr lang="en-US" altLang="en-US" dirty="0" smtClean="0"/>
          </a:p>
          <a:p>
            <a:endParaRPr lang="en-US" altLang="en-US" dirty="0"/>
          </a:p>
          <a:p>
            <a:r>
              <a:rPr lang="en-US" altLang="en-US" dirty="0"/>
              <a:t>http://learn.genetics.utah.edu/content/epigenetics/rats/</a:t>
            </a:r>
            <a:endParaRPr lang="en-US" altLang="en-US" dirty="0" smtClean="0"/>
          </a:p>
        </p:txBody>
      </p:sp>
    </p:spTree>
    <p:extLst>
      <p:ext uri="{BB962C8B-B14F-4D97-AF65-F5344CB8AC3E}">
        <p14:creationId xmlns:p14="http://schemas.microsoft.com/office/powerpoint/2010/main" val="328653616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5536"/>
            <a:ext cx="4897052" cy="7029639"/>
          </a:xfrm>
          <a:prstGeom prst="rect">
            <a:avLst/>
          </a:prstGeom>
        </p:spPr>
      </p:pic>
      <p:sp>
        <p:nvSpPr>
          <p:cNvPr id="2" name="Left Arrow 1"/>
          <p:cNvSpPr/>
          <p:nvPr/>
        </p:nvSpPr>
        <p:spPr>
          <a:xfrm rot="12240918">
            <a:off x="1072543" y="4167379"/>
            <a:ext cx="965034" cy="361825"/>
          </a:xfrm>
          <a:prstGeom prst="leftArrow">
            <a:avLst>
              <a:gd name="adj1" fmla="val 50000"/>
              <a:gd name="adj2" fmla="val 7345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4" name="Left Arrow 3"/>
          <p:cNvSpPr/>
          <p:nvPr/>
        </p:nvSpPr>
        <p:spPr>
          <a:xfrm rot="19796915">
            <a:off x="3953726" y="4198049"/>
            <a:ext cx="670153" cy="300486"/>
          </a:xfrm>
          <a:prstGeom prst="leftArrow">
            <a:avLst>
              <a:gd name="adj1" fmla="val 50000"/>
              <a:gd name="adj2" fmla="val 7345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Left Arrow 4"/>
          <p:cNvSpPr/>
          <p:nvPr/>
        </p:nvSpPr>
        <p:spPr>
          <a:xfrm rot="2249557">
            <a:off x="2772788" y="2929167"/>
            <a:ext cx="806952" cy="361825"/>
          </a:xfrm>
          <a:prstGeom prst="leftArrow">
            <a:avLst>
              <a:gd name="adj1" fmla="val 50000"/>
              <a:gd name="adj2" fmla="val 7345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Left Arrow 5"/>
          <p:cNvSpPr/>
          <p:nvPr/>
        </p:nvSpPr>
        <p:spPr>
          <a:xfrm rot="10412987">
            <a:off x="1467231" y="2033705"/>
            <a:ext cx="1204412" cy="361825"/>
          </a:xfrm>
          <a:prstGeom prst="leftArrow">
            <a:avLst>
              <a:gd name="adj1" fmla="val 50000"/>
              <a:gd name="adj2" fmla="val 7345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Left Arrow 6"/>
          <p:cNvSpPr/>
          <p:nvPr/>
        </p:nvSpPr>
        <p:spPr>
          <a:xfrm rot="10972995">
            <a:off x="3070616" y="5161945"/>
            <a:ext cx="670153" cy="300486"/>
          </a:xfrm>
          <a:prstGeom prst="leftArrow">
            <a:avLst>
              <a:gd name="adj1" fmla="val 50000"/>
              <a:gd name="adj2" fmla="val 7345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Left Arrow 8"/>
          <p:cNvSpPr/>
          <p:nvPr/>
        </p:nvSpPr>
        <p:spPr>
          <a:xfrm>
            <a:off x="2841187" y="338673"/>
            <a:ext cx="670153" cy="300486"/>
          </a:xfrm>
          <a:prstGeom prst="leftArrow">
            <a:avLst>
              <a:gd name="adj1" fmla="val 50000"/>
              <a:gd name="adj2" fmla="val 7345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TextBox 9"/>
          <p:cNvSpPr txBox="1"/>
          <p:nvPr/>
        </p:nvSpPr>
        <p:spPr>
          <a:xfrm>
            <a:off x="5434174" y="338673"/>
            <a:ext cx="6155140" cy="6186309"/>
          </a:xfrm>
          <a:prstGeom prst="rect">
            <a:avLst/>
          </a:prstGeom>
          <a:noFill/>
        </p:spPr>
        <p:txBody>
          <a:bodyPr wrap="square" rtlCol="0">
            <a:spAutoFit/>
          </a:bodyPr>
          <a:lstStyle/>
          <a:p>
            <a:endParaRPr lang="en-US" sz="4400" dirty="0" smtClean="0"/>
          </a:p>
          <a:p>
            <a:endParaRPr lang="en-US" sz="4400" dirty="0"/>
          </a:p>
          <a:p>
            <a:r>
              <a:rPr lang="en-US" sz="4400" dirty="0" smtClean="0"/>
              <a:t>Each cell in your body is a genetic clone.  How is it possible to have so many tissue types and organs that all do completely different things if their genetics are identical?</a:t>
            </a:r>
            <a:endParaRPr lang="en-US" sz="4400" dirty="0"/>
          </a:p>
        </p:txBody>
      </p:sp>
      <p:sp>
        <p:nvSpPr>
          <p:cNvPr id="12" name="Rectangle 11"/>
          <p:cNvSpPr/>
          <p:nvPr/>
        </p:nvSpPr>
        <p:spPr>
          <a:xfrm>
            <a:off x="5434174" y="177494"/>
            <a:ext cx="5981894" cy="923330"/>
          </a:xfrm>
          <a:prstGeom prst="rect">
            <a:avLst/>
          </a:prstGeom>
          <a:noFill/>
        </p:spPr>
        <p:txBody>
          <a:bodyPr wrap="none" lIns="91440" tIns="45720" rIns="91440" bIns="45720">
            <a:prstTxWarp prst="textWave4">
              <a:avLst>
                <a:gd name="adj1" fmla="val 12500"/>
                <a:gd name="adj2" fmla="val 0"/>
              </a:avLst>
            </a:prstTxWarp>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MYSTERY ABOUNDS: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967960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What is Epigenetics?</a:t>
            </a:r>
            <a:endParaRPr lang="en-US" sz="7200" dirty="0"/>
          </a:p>
        </p:txBody>
      </p:sp>
      <p:sp>
        <p:nvSpPr>
          <p:cNvPr id="3" name="Content Placeholder 2"/>
          <p:cNvSpPr>
            <a:spLocks noGrp="1"/>
          </p:cNvSpPr>
          <p:nvPr>
            <p:ph idx="1"/>
          </p:nvPr>
        </p:nvSpPr>
        <p:spPr/>
        <p:txBody>
          <a:bodyPr>
            <a:normAutofit/>
          </a:bodyPr>
          <a:lstStyle/>
          <a:p>
            <a:pPr algn="ctr"/>
            <a:endParaRPr lang="en-US" sz="4000" dirty="0" smtClean="0"/>
          </a:p>
          <a:p>
            <a:pPr marL="0" indent="0" algn="ctr">
              <a:buNone/>
            </a:pPr>
            <a:r>
              <a:rPr lang="en-US" sz="4000" dirty="0" smtClean="0"/>
              <a:t>Epi = on, </a:t>
            </a:r>
            <a:r>
              <a:rPr lang="en-US" sz="4000" dirty="0"/>
              <a:t>u</a:t>
            </a:r>
            <a:r>
              <a:rPr lang="en-US" sz="4000" dirty="0" smtClean="0"/>
              <a:t>pon, or above</a:t>
            </a:r>
          </a:p>
          <a:p>
            <a:pPr marL="0" indent="0" algn="ctr">
              <a:buNone/>
            </a:pPr>
            <a:r>
              <a:rPr lang="en-US" sz="4000" dirty="0" smtClean="0"/>
              <a:t>Genetics = genetics</a:t>
            </a:r>
          </a:p>
          <a:p>
            <a:pPr marL="0" indent="0" algn="ctr">
              <a:buNone/>
            </a:pPr>
            <a:endParaRPr lang="en-US" sz="4000" dirty="0"/>
          </a:p>
          <a:p>
            <a:pPr marL="0" indent="0" algn="ctr">
              <a:buNone/>
            </a:pPr>
            <a:r>
              <a:rPr lang="en-US" sz="4000" dirty="0"/>
              <a:t>L</a:t>
            </a:r>
            <a:r>
              <a:rPr lang="en-US" sz="4000" dirty="0" smtClean="0"/>
              <a:t>iterally means “above, or, upon the genome!”</a:t>
            </a:r>
          </a:p>
        </p:txBody>
      </p:sp>
    </p:spTree>
    <p:extLst>
      <p:ext uri="{BB962C8B-B14F-4D97-AF65-F5344CB8AC3E}">
        <p14:creationId xmlns:p14="http://schemas.microsoft.com/office/powerpoint/2010/main" val="42365103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a:t>What is Epigenetics?</a:t>
            </a:r>
          </a:p>
        </p:txBody>
      </p:sp>
      <p:sp>
        <p:nvSpPr>
          <p:cNvPr id="3" name="Content Placeholder 2"/>
          <p:cNvSpPr>
            <a:spLocks noGrp="1"/>
          </p:cNvSpPr>
          <p:nvPr>
            <p:ph idx="1"/>
          </p:nvPr>
        </p:nvSpPr>
        <p:spPr>
          <a:xfrm>
            <a:off x="1261872" y="1691322"/>
            <a:ext cx="8595360" cy="4351337"/>
          </a:xfrm>
        </p:spPr>
        <p:txBody>
          <a:bodyPr>
            <a:normAutofit/>
          </a:bodyPr>
          <a:lstStyle/>
          <a:p>
            <a:r>
              <a:rPr lang="en-US" sz="4400" dirty="0" smtClean="0"/>
              <a:t>Epigenetics refers to the mechanisms that silence/activate specific genes.</a:t>
            </a:r>
          </a:p>
          <a:p>
            <a:r>
              <a:rPr lang="en-US" sz="4400" dirty="0" smtClean="0"/>
              <a:t>But how is this done?</a:t>
            </a:r>
          </a:p>
        </p:txBody>
      </p:sp>
    </p:spTree>
    <p:extLst>
      <p:ext uri="{BB962C8B-B14F-4D97-AF65-F5344CB8AC3E}">
        <p14:creationId xmlns:p14="http://schemas.microsoft.com/office/powerpoint/2010/main" val="35752026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Epigenetic Mechanisms</a:t>
            </a:r>
            <a:endParaRPr lang="en-US" sz="7200" dirty="0"/>
          </a:p>
        </p:txBody>
      </p:sp>
      <p:sp>
        <p:nvSpPr>
          <p:cNvPr id="3" name="Content Placeholder 2"/>
          <p:cNvSpPr>
            <a:spLocks noGrp="1"/>
          </p:cNvSpPr>
          <p:nvPr>
            <p:ph idx="1"/>
          </p:nvPr>
        </p:nvSpPr>
        <p:spPr>
          <a:xfrm>
            <a:off x="838199" y="1825625"/>
            <a:ext cx="10739907" cy="4351338"/>
          </a:xfrm>
        </p:spPr>
        <p:txBody>
          <a:bodyPr>
            <a:normAutofit/>
          </a:bodyPr>
          <a:lstStyle/>
          <a:p>
            <a:r>
              <a:rPr lang="en-US" sz="4400" dirty="0" smtClean="0"/>
              <a:t>There are two broad epigenetic mechanisms that act directly upon the genome:</a:t>
            </a:r>
          </a:p>
          <a:p>
            <a:pPr marL="1200150" lvl="1" indent="-742950">
              <a:buFont typeface="+mj-lt"/>
              <a:buAutoNum type="arabicPeriod"/>
            </a:pPr>
            <a:r>
              <a:rPr lang="en-US" sz="4000" dirty="0" smtClean="0"/>
              <a:t>DNA Methylation</a:t>
            </a:r>
          </a:p>
          <a:p>
            <a:pPr marL="1200150" lvl="1" indent="-742950">
              <a:buFont typeface="+mj-lt"/>
              <a:buAutoNum type="arabicPeriod"/>
            </a:pPr>
            <a:r>
              <a:rPr lang="en-US" sz="4000" dirty="0" smtClean="0"/>
              <a:t>Histone Acetylation</a:t>
            </a:r>
          </a:p>
          <a:p>
            <a:r>
              <a:rPr lang="en-US" sz="4400" dirty="0" smtClean="0"/>
              <a:t>Both mechanisms influence RNA Polymerase access to genes.</a:t>
            </a:r>
            <a:endParaRPr lang="en-US" sz="4400" dirty="0"/>
          </a:p>
        </p:txBody>
      </p:sp>
    </p:spTree>
    <p:extLst>
      <p:ext uri="{BB962C8B-B14F-4D97-AF65-F5344CB8AC3E}">
        <p14:creationId xmlns:p14="http://schemas.microsoft.com/office/powerpoint/2010/main" val="4168438436"/>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05030.17.01"/>
  <p:tag name="PPTVERSION" val="14"/>
  <p:tag name="TPOS" val="6"/>
</p:tagLst>
</file>

<file path=ppt/tags/tag10.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11.xml><?xml version="1.0" encoding="utf-8"?>
<p:tagLst xmlns:a="http://schemas.openxmlformats.org/drawingml/2006/main" xmlns:r="http://schemas.openxmlformats.org/officeDocument/2006/relationships" xmlns:p="http://schemas.openxmlformats.org/presentationml/2006/main">
  <p:tag name="SLIDEGUID" val="2C50095784F143C7A78A91D08A899113"/>
  <p:tag name="AUTOOPENPOLL" val="False"/>
  <p:tag name="TYPE" val="MultiChoiceSlide"/>
  <p:tag name="LIVECHARTING" val="False"/>
  <p:tag name="TPQUESTIONXML" val="&lt;?xml version=&quot;1.0&quot; encoding=&quot;UTF-8&quot; standalone=&quot;yes&quot;?&gt;&lt;questionlist&gt;&lt;properties&gt;&lt;guid&gt;2E3E7442F914434DBF28F60FB394CE09&lt;/guid&gt;&lt;date&gt;8/3/2015 10:04:29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2C50095784F143C7A78A91D08A899113&lt;/guid&gt;&lt;repollguid&gt;6D9C6794C5AC4BE592FF606A3CD3F02A&lt;/repollguid&gt;&lt;sourceid&gt;0B122BBDAD0A474EB55776000CFC33E9&lt;/sourceid&gt;&lt;questiontext&gt;Enter question text...&lt;/questiontext&gt;&lt;showresults&gt;True&lt;/showresults&gt;&lt;responsegrid&gt;0&lt;/responsegrid&gt;&lt;countdowntime&gt;30&lt;/countdowntime&gt;&lt;correctvalue&gt;1&lt;/correctvalue&gt;&lt;incorrectvalue&gt;0&lt;/incorrectvalue&gt;&lt;responselimit&gt;1&lt;/responselimit&gt;&lt;bulletstyle&gt;2&lt;/bulletstyle&gt;&lt;answers&gt;&lt;answer&gt;&lt;guid&gt;E0399567649840D98DBE7A5DF54703A9&lt;/guid&gt;&lt;answertext&gt;Enter answer text...&lt;/answertext&gt;&lt;valuetype&gt;0&lt;/valuetype&gt;&lt;/answer&gt;&lt;answer&gt;&lt;guid&gt;315BC3A3D089481CAC19324974BCBD3D&lt;/guid&gt;&lt;answertext&gt;Enter answer text...&lt;/answertext&gt;&lt;valuetype&gt;0&lt;/valuetype&gt;&lt;/answer&gt;&lt;answer&gt;&lt;guid&gt;3B67F159AFAE495C8D9F990A848B9FD7&lt;/guid&gt;&lt;answertext&gt;Enter answer text...&lt;/answertext&gt;&lt;valuetype&gt;0&lt;/valuetype&gt;&lt;/answer&gt;&lt;answer&gt;&lt;guid&gt;513C2F3E4EFE43CBBC1C55EA57A60DD9&lt;/guid&gt;&lt;answertext&gt;Enter answer text...&lt;/answertext&gt;&lt;valuetype&gt;0&lt;/valuetype&gt;&lt;/answer&gt;&lt;/answers&gt;&lt;/multichoice&gt;&lt;/questions&gt;&lt;/questionlist&gt;"/>
  <p:tag name="TPSLIDEBULLETSTYLE" val="2"/>
  <p:tag name="CHARTTYPE" val="0"/>
</p:tagLst>
</file>

<file path=ppt/tags/tag12.xml><?xml version="1.0" encoding="utf-8"?>
<p:tagLst xmlns:a="http://schemas.openxmlformats.org/drawingml/2006/main" xmlns:r="http://schemas.openxmlformats.org/officeDocument/2006/relationships" xmlns:p="http://schemas.openxmlformats.org/presentationml/2006/main">
  <p:tag name="ZEROBASED" val="False"/>
</p:tagLst>
</file>

<file path=ppt/tags/tag13.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2.xml><?xml version="1.0" encoding="utf-8"?>
<p:tagLst xmlns:a="http://schemas.openxmlformats.org/drawingml/2006/main" xmlns:r="http://schemas.openxmlformats.org/officeDocument/2006/relationships" xmlns:p="http://schemas.openxmlformats.org/presentationml/2006/main">
  <p:tag name="SLIDEGUID" val="D3392983C39B4F979F422396764D5BE0"/>
  <p:tag name="AUTOOPENPOLL" val="False"/>
  <p:tag name="TYPE" val="MultiChoiceSlide"/>
  <p:tag name="TPSLIDEBULLETSTYLE" val="2"/>
  <p:tag name="CHARTTYPE" val="0"/>
  <p:tag name="TPQUESTIONXML" val="&lt;?xml version=&quot;1.0&quot; encoding=&quot;UTF-8&quot; standalone=&quot;yes&quot;?&gt;&lt;questionlist&gt;&lt;properties&gt;&lt;guid&gt;2B0E2083BC314161876C8F3E6836BCDA&lt;/guid&gt;&lt;date&gt;8/3/2015 10:01:50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D3392983C39B4F979F422396764D5BE0&lt;/guid&gt;&lt;repollguid&gt;F6E6E20E76DE4D6E97646E545C91221E&lt;/repollguid&gt;&lt;sourceid&gt;EFF5D3E6D18E4F1A98F5E93780BA08C3&lt;/sourceid&gt;&lt;questiontext&gt;Enter question text...&lt;/questiontext&gt;&lt;showresults&gt;True&lt;/showresults&gt;&lt;responsegrid&gt;0&lt;/responsegrid&gt;&lt;countdowntime&gt;30&lt;/countdowntime&gt;&lt;correctvalue&gt;1&lt;/correctvalue&gt;&lt;incorrectvalue&gt;1&lt;/incorrectvalue&gt;&lt;responselimit&gt;1&lt;/responselimit&gt;&lt;bulletstyle&gt;2&lt;/bulletstyle&gt;&lt;answers&gt;&lt;answer&gt;&lt;guid&gt;B1827BD46EF8474CADBCB074F43A3EFD&lt;/guid&gt;&lt;answertext&gt;Enter answer text...&lt;/answertext&gt;&lt;valuetype&gt;1&lt;/valuetype&gt;&lt;/answer&gt;&lt;answer&gt;&lt;guid&gt;7A53DA2476784EB2844D86AB172E3672&lt;/guid&gt;&lt;answertext&gt;Enter answer text...&lt;/answertext&gt;&lt;valuetype&gt;-1&lt;/valuetype&gt;&lt;/answer&gt;&lt;answer&gt;&lt;guid&gt;D8AAA0061C574398ACDDC50643D8B9A8&lt;/guid&gt;&lt;answertext&gt;Enter answer text...&lt;/answertext&gt;&lt;valuetype&gt;-1&lt;/valuetype&gt;&lt;/answer&gt;&lt;answer&gt;&lt;guid&gt;1CC1680B6F7449269FEA5F2022CAEE09&lt;/guid&gt;&lt;answertext&gt;Enter answer text...&lt;/answertext&gt;&lt;valuetype&gt;-1&lt;/valuetype&gt;&lt;/answer&gt;&lt;/answers&gt;&lt;/multichoice&gt;&lt;/questions&gt;&lt;/questionlist&gt;"/>
  <p:tag name="LIVECHARTING" val="False"/>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4.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5.xml><?xml version="1.0" encoding="utf-8"?>
<p:tagLst xmlns:a="http://schemas.openxmlformats.org/drawingml/2006/main" xmlns:r="http://schemas.openxmlformats.org/officeDocument/2006/relationships" xmlns:p="http://schemas.openxmlformats.org/presentationml/2006/main">
  <p:tag name="SLIDEGUID" val="78FB66A77B4C4C289C0BA16C21AFCCBE"/>
  <p:tag name="AUTOOPENPOLL" val="False"/>
  <p:tag name="TYPE" val="MultiChoiceSlide"/>
  <p:tag name="TPSLIDEBULLETSTYLE" val="2"/>
  <p:tag name="CHARTTYPE" val="0"/>
  <p:tag name="TPQUESTIONXML" val="&lt;?xml version=&quot;1.0&quot; encoding=&quot;UTF-8&quot; standalone=&quot;yes&quot;?&gt;&lt;questionlist&gt;&lt;properties&gt;&lt;guid&gt;2B2D86A859184FB284AB58F9ACB6DAFA&lt;/guid&gt;&lt;date&gt;8/3/2015 10:03:31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78FB66A77B4C4C289C0BA16C21AFCCBE&lt;/guid&gt;&lt;repollguid&gt;A4A2B4710A4B4BEABBBD745E0E2F4EA3&lt;/repollguid&gt;&lt;sourceid&gt;4FB908B9C961480E94B0C2C69E2477B9&lt;/sourceid&gt;&lt;questiontext&gt;Enter question text...&lt;/questiontext&gt;&lt;showresults&gt;True&lt;/showresults&gt;&lt;responsegrid&gt;0&lt;/responsegrid&gt;&lt;countdowntime&gt;30&lt;/countdowntime&gt;&lt;correctvalue&gt;1&lt;/correctvalue&gt;&lt;incorrectvalue&gt;1&lt;/incorrectvalue&gt;&lt;responselimit&gt;1&lt;/responselimit&gt;&lt;bulletstyle&gt;2&lt;/bulletstyle&gt;&lt;answers&gt;&lt;answer&gt;&lt;guid&gt;6D94D08A8782496094C75E65E23B7E7C&lt;/guid&gt;&lt;answertext&gt;Enter answer text...&lt;/answertext&gt;&lt;valuetype&gt;1&lt;/valuetype&gt;&lt;/answer&gt;&lt;answer&gt;&lt;guid&gt;2583D02EFC9242C6B6B6E988F7A61CD0&lt;/guid&gt;&lt;answertext&gt;Enter answer text...&lt;/answertext&gt;&lt;valuetype&gt;-1&lt;/valuetype&gt;&lt;/answer&gt;&lt;answer&gt;&lt;guid&gt;AF7842A1DB5844F6BCD5B56C5E46E1E6&lt;/guid&gt;&lt;answertext&gt;Enter answer text...&lt;/answertext&gt;&lt;valuetype&gt;-1&lt;/valuetype&gt;&lt;/answer&gt;&lt;answer&gt;&lt;guid&gt;32DB7F540D464930A2DD101591559ED9&lt;/guid&gt;&lt;answertext&gt;Enter answer text...&lt;/answertext&gt;&lt;valuetype&gt;-1&lt;/valuetype&gt;&lt;/answer&gt;&lt;/answers&gt;&lt;/multichoice&gt;&lt;/questions&gt;&lt;/questionlist&gt;"/>
  <p:tag name="LIVECHARTING" val="False"/>
</p:tagLst>
</file>

<file path=ppt/tags/tag6.xml><?xml version="1.0" encoding="utf-8"?>
<p:tagLst xmlns:a="http://schemas.openxmlformats.org/drawingml/2006/main" xmlns:r="http://schemas.openxmlformats.org/officeDocument/2006/relationships" xmlns:p="http://schemas.openxmlformats.org/presentationml/2006/main">
  <p:tag name="ZEROBASED" val="False"/>
</p:tagLst>
</file>

<file path=ppt/tags/tag7.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8.xml><?xml version="1.0" encoding="utf-8"?>
<p:tagLst xmlns:a="http://schemas.openxmlformats.org/drawingml/2006/main" xmlns:r="http://schemas.openxmlformats.org/officeDocument/2006/relationships" xmlns:p="http://schemas.openxmlformats.org/presentationml/2006/main">
  <p:tag name="SLIDEGUID" val="749BD134DB654CE88A53FA33DCE3A079"/>
  <p:tag name="AUTOOPENPOLL" val="False"/>
  <p:tag name="TYPE" val="MultiChoiceSlide"/>
  <p:tag name="LIVECHARTING" val="False"/>
  <p:tag name="TPQUESTIONXML" val="&lt;?xml version=&quot;1.0&quot; encoding=&quot;UTF-8&quot; standalone=&quot;yes&quot;?&gt;&lt;questionlist&gt;&lt;properties&gt;&lt;guid&gt;51AC0B18BFE440589213F7D23C6A2CB8&lt;/guid&gt;&lt;date&gt;8/3/2015 10:03:32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749BD134DB654CE88A53FA33DCE3A079&lt;/guid&gt;&lt;repollguid&gt;4687F0B6C663493C89172E7C363AE473&lt;/repollguid&gt;&lt;sourceid&gt;558F33C68F0A476DB4FEF0A98931C5A0&lt;/sourceid&gt;&lt;questiontext&gt;Enter question text...&lt;/questiontext&gt;&lt;showresults&gt;True&lt;/showresults&gt;&lt;responsegrid&gt;0&lt;/responsegrid&gt;&lt;countdowntime&gt;30&lt;/countdowntime&gt;&lt;correctvalue&gt;1&lt;/correctvalue&gt;&lt;incorrectvalue&gt;0&lt;/incorrectvalue&gt;&lt;responselimit&gt;1&lt;/responselimit&gt;&lt;bulletstyle&gt;2&lt;/bulletstyle&gt;&lt;answers&gt;&lt;answer&gt;&lt;guid&gt;9AE84C76508F4553A48102C3DC1EDFF4&lt;/guid&gt;&lt;answertext&gt;Enter answer text...&lt;/answertext&gt;&lt;valuetype&gt;0&lt;/valuetype&gt;&lt;/answer&gt;&lt;answer&gt;&lt;guid&gt;E7E60FA550FD41DEA3589220CE854207&lt;/guid&gt;&lt;answertext&gt;Enter answer text...&lt;/answertext&gt;&lt;valuetype&gt;0&lt;/valuetype&gt;&lt;/answer&gt;&lt;answer&gt;&lt;guid&gt;D928D2298BB24766922AE53A72FBB507&lt;/guid&gt;&lt;answertext&gt;Enter answer text...&lt;/answertext&gt;&lt;valuetype&gt;0&lt;/valuetype&gt;&lt;/answer&gt;&lt;answer&gt;&lt;guid&gt;E18B1DB027F54E0DB1138E9274B27C8D&lt;/guid&gt;&lt;answertext&gt;Enter answer text...&lt;/answertext&gt;&lt;valuetype&gt;0&lt;/valuetype&gt;&lt;/answer&gt;&lt;/answers&gt;&lt;/multichoice&gt;&lt;/questions&gt;&lt;/questionlist&gt;"/>
  <p:tag name="TPSLIDEBULLETSTYLE" val="2"/>
  <p:tag name="CHARTTYPE" val="0"/>
</p:tagLst>
</file>

<file path=ppt/tags/tag9.xml><?xml version="1.0" encoding="utf-8"?>
<p:tagLst xmlns:a="http://schemas.openxmlformats.org/drawingml/2006/main" xmlns:r="http://schemas.openxmlformats.org/officeDocument/2006/relationships" xmlns:p="http://schemas.openxmlformats.org/presentationml/2006/main">
  <p:tag name="ZEROBASED"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1641</TotalTime>
  <Words>1184</Words>
  <Application>Microsoft Macintosh PowerPoint</Application>
  <PresentationFormat>Custom</PresentationFormat>
  <Paragraphs>136</Paragraphs>
  <Slides>38</Slides>
  <Notes>7</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Of Mice and Methyl Groups</vt:lpstr>
      <vt:lpstr>Learning Goals</vt:lpstr>
      <vt:lpstr>Intended outcomes  </vt:lpstr>
      <vt:lpstr>Expected Prior Knowledge</vt:lpstr>
      <vt:lpstr>Pre-class activity  </vt:lpstr>
      <vt:lpstr>PowerPoint Presentation</vt:lpstr>
      <vt:lpstr>What is Epigenetics?</vt:lpstr>
      <vt:lpstr>What is Epigenetics?</vt:lpstr>
      <vt:lpstr>Epigenetic Mechanisms</vt:lpstr>
      <vt:lpstr>Histone Acetylation</vt:lpstr>
      <vt:lpstr>PowerPoint Presentation</vt:lpstr>
      <vt:lpstr>PowerPoint Presentation</vt:lpstr>
      <vt:lpstr>PowerPoint Presentation</vt:lpstr>
      <vt:lpstr>PowerPoint Presentation</vt:lpstr>
      <vt:lpstr>DNA Methylation</vt:lpstr>
      <vt:lpstr>PowerPoint Presentation</vt:lpstr>
      <vt:lpstr>Oh Rats! Epigenetics </vt:lpstr>
      <vt:lpstr>Life’s a rat race</vt:lpstr>
      <vt:lpstr>Don’t worry, be happy…</vt:lpstr>
      <vt:lpstr>Don’t worry, be happy!</vt:lpstr>
      <vt:lpstr>Clicker question: What’s your phenotype?</vt:lpstr>
      <vt:lpstr>Oh, rats!</vt:lpstr>
      <vt:lpstr>Clicker question: Taking the epigenetic effect into account, what’s your actual phenotype?</vt:lpstr>
      <vt:lpstr>Breeding like rats</vt:lpstr>
      <vt:lpstr>Breeding like rats</vt:lpstr>
      <vt:lpstr>Clicker question: What’s your offspring’s phenotype at birth, taking this epigenetic effect into account?</vt:lpstr>
      <vt:lpstr>Life’s a Rat race</vt:lpstr>
      <vt:lpstr>Clicker question: Now, what’s your offspring’s phenotype at adulthood, taking this epigenetic effect of acquired DNA methylation into account?  </vt:lpstr>
      <vt:lpstr>Life’s a rat race</vt:lpstr>
      <vt:lpstr>PowerPoint Presentation</vt:lpstr>
      <vt:lpstr>PowerPoint Presentation</vt:lpstr>
      <vt:lpstr>Epigenetic Inheritance</vt:lpstr>
      <vt:lpstr>PowerPoint Presentation</vt:lpstr>
      <vt:lpstr>Question:</vt:lpstr>
      <vt:lpstr>Research determined these differences between individuals were epigenetic in nature!</vt:lpstr>
      <vt:lpstr>Epigenetic Removal &amp; Retention</vt:lpstr>
      <vt:lpstr>PowerPoint Presentation</vt:lpstr>
      <vt:lpstr>Post-Class Activities: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Specialization and evolutionary branching within migratory populations</dc:title>
  <dc:creator>Owen</dc:creator>
  <cp:lastModifiedBy>Jennifer Larson</cp:lastModifiedBy>
  <cp:revision>130</cp:revision>
  <dcterms:created xsi:type="dcterms:W3CDTF">2015-04-05T16:45:15Z</dcterms:created>
  <dcterms:modified xsi:type="dcterms:W3CDTF">2015-08-04T12:23:49Z</dcterms:modified>
</cp:coreProperties>
</file>