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5" r:id="rId2"/>
    <p:sldId id="268" r:id="rId3"/>
    <p:sldId id="267" r:id="rId4"/>
    <p:sldId id="261" r:id="rId5"/>
    <p:sldId id="257" r:id="rId6"/>
    <p:sldId id="263" r:id="rId7"/>
    <p:sldId id="259"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1" d="100"/>
          <a:sy n="71" d="100"/>
        </p:scale>
        <p:origin x="696"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F70DC9-5D79-4C10-ACD5-7382E7214DD4}" type="datetimeFigureOut">
              <a:rPr lang="en-US" smtClean="0"/>
              <a:t>6/11/2015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52CA87-5F0E-485E-B36F-7B06BD548933}" type="slidenum">
              <a:rPr lang="en-US" smtClean="0"/>
              <a:t>‹#›</a:t>
            </a:fld>
            <a:endParaRPr lang="en-US"/>
          </a:p>
        </p:txBody>
      </p:sp>
    </p:spTree>
    <p:extLst>
      <p:ext uri="{BB962C8B-B14F-4D97-AF65-F5344CB8AC3E}">
        <p14:creationId xmlns:p14="http://schemas.microsoft.com/office/powerpoint/2010/main" val="3151036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3401EE3E-02D5-4F2C-B1F3-94CAD3624646}" type="slidenum">
              <a:rPr lang="en-US" altLang="en-US"/>
              <a:pPr eaLnBrk="1" hangingPunct="1">
                <a:spcBef>
                  <a:spcPct val="0"/>
                </a:spcBef>
              </a:pPr>
              <a:t>3</a:t>
            </a:fld>
            <a:endParaRPr lang="en-US" alt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altLang="en-US" smtClean="0">
                <a:latin typeface="Arial" panose="020B0604020202020204" pitchFamily="34" charset="0"/>
                <a:cs typeface="Arial" panose="020B0604020202020204" pitchFamily="34" charset="0"/>
              </a:rPr>
              <a:t>Do this the way you would in class.  Treat the audience as students and tell them that’s what you are doing.</a:t>
            </a:r>
          </a:p>
          <a:p>
            <a:pPr eaLnBrk="1" hangingPunct="1"/>
            <a:r>
              <a:rPr lang="en-US" altLang="en-US" smtClean="0">
                <a:latin typeface="Arial" panose="020B0604020202020204" pitchFamily="34" charset="0"/>
                <a:cs typeface="Arial" panose="020B0604020202020204" pitchFamily="34" charset="0"/>
              </a:rPr>
              <a:t>Clicker this if you can.</a:t>
            </a:r>
          </a:p>
          <a:p>
            <a:pPr eaLnBrk="1" hangingPunct="1"/>
            <a:r>
              <a:rPr lang="en-US" altLang="en-US" smtClean="0">
                <a:latin typeface="Arial" panose="020B0604020202020204" pitchFamily="34" charset="0"/>
                <a:cs typeface="Arial" panose="020B0604020202020204" pitchFamily="34" charset="0"/>
              </a:rPr>
              <a:t>When you get a variety of responses, have them discuss and re-poll.</a:t>
            </a:r>
          </a:p>
          <a:p>
            <a:pPr eaLnBrk="1" hangingPunct="1"/>
            <a:r>
              <a:rPr lang="en-US" altLang="en-US" smtClean="0">
                <a:latin typeface="Arial" panose="020B0604020202020204" pitchFamily="34" charset="0"/>
                <a:cs typeface="Arial" panose="020B0604020202020204" pitchFamily="34" charset="0"/>
              </a:rPr>
              <a:t>Ask them then explain each response, i.e. is it right or wrong and why, or why would a student pick it if it is wrong.</a:t>
            </a:r>
          </a:p>
          <a:p>
            <a:pPr eaLnBrk="1" hangingPunct="1"/>
            <a:r>
              <a:rPr lang="en-US" altLang="en-US" b="1" smtClean="0">
                <a:latin typeface="Arial" panose="020B0604020202020204" pitchFamily="34" charset="0"/>
                <a:cs typeface="Arial" panose="020B0604020202020204" pitchFamily="34" charset="0"/>
              </a:rPr>
              <a:t>Reflection:</a:t>
            </a:r>
          </a:p>
          <a:p>
            <a:pPr eaLnBrk="1" hangingPunct="1"/>
            <a:r>
              <a:rPr lang="en-US" altLang="en-US" smtClean="0">
                <a:latin typeface="Arial" panose="020B0604020202020204" pitchFamily="34" charset="0"/>
                <a:cs typeface="Arial" panose="020B0604020202020204" pitchFamily="34" charset="0"/>
              </a:rPr>
              <a:t>When using this in class, if answers are diverse, then I have them discuss and repoll, but not if everyone gets it right – this is a student-centered response because what I do is based on student performance.</a:t>
            </a:r>
          </a:p>
          <a:p>
            <a:pPr eaLnBrk="1" hangingPunct="1"/>
            <a:r>
              <a:rPr lang="en-US" altLang="en-US" smtClean="0">
                <a:latin typeface="Arial" panose="020B0604020202020204" pitchFamily="34" charset="0"/>
                <a:cs typeface="Arial" panose="020B0604020202020204" pitchFamily="34" charset="0"/>
              </a:rPr>
              <a:t>Also, students don’t just answer, but must go beyond and defend or explain answer instead of me doing that, i.e. students are answering and explaining, rather than me doing those higher order tasks.</a:t>
            </a:r>
          </a:p>
          <a:p>
            <a:pPr eaLnBrk="1" hangingPunct="1"/>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927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4A1906-3F26-8346-9A3C-460808B1C510}" type="slidenum">
              <a:rPr lang="en-US" smtClean="0"/>
              <a:t>4</a:t>
            </a:fld>
            <a:endParaRPr lang="en-US"/>
          </a:p>
        </p:txBody>
      </p:sp>
    </p:spTree>
    <p:extLst>
      <p:ext uri="{BB962C8B-B14F-4D97-AF65-F5344CB8AC3E}">
        <p14:creationId xmlns:p14="http://schemas.microsoft.com/office/powerpoint/2010/main" val="736131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494B33-89E5-4F68-A4DE-9B547B03EAE3}"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1195145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494B33-89E5-4F68-A4DE-9B547B03EAE3}"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3453616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494B33-89E5-4F68-A4DE-9B547B03EAE3}"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881607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494B33-89E5-4F68-A4DE-9B547B03EAE3}"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318355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494B33-89E5-4F68-A4DE-9B547B03EAE3}"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2446187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494B33-89E5-4F68-A4DE-9B547B03EAE3}"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128887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494B33-89E5-4F68-A4DE-9B547B03EAE3}" type="datetimeFigureOut">
              <a:rPr lang="en-US" smtClean="0"/>
              <a:t>6/11/2015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158842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494B33-89E5-4F68-A4DE-9B547B03EAE3}" type="datetimeFigureOut">
              <a:rPr lang="en-US" smtClean="0"/>
              <a:t>6/11/2015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2733136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494B33-89E5-4F68-A4DE-9B547B03EAE3}" type="datetimeFigureOut">
              <a:rPr lang="en-US" smtClean="0"/>
              <a:t>6/11/2015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84822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494B33-89E5-4F68-A4DE-9B547B03EAE3}"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2530439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494B33-89E5-4F68-A4DE-9B547B03EAE3}"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5E607-67FB-43FA-9440-6F9D1E959CF6}" type="slidenum">
              <a:rPr lang="en-US" smtClean="0"/>
              <a:t>‹#›</a:t>
            </a:fld>
            <a:endParaRPr lang="en-US"/>
          </a:p>
        </p:txBody>
      </p:sp>
    </p:spTree>
    <p:extLst>
      <p:ext uri="{BB962C8B-B14F-4D97-AF65-F5344CB8AC3E}">
        <p14:creationId xmlns:p14="http://schemas.microsoft.com/office/powerpoint/2010/main" val="379230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494B33-89E5-4F68-A4DE-9B547B03EAE3}" type="datetimeFigureOut">
              <a:rPr lang="en-US" smtClean="0"/>
              <a:t>6/11/2015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5E607-67FB-43FA-9440-6F9D1E959CF6}" type="slidenum">
              <a:rPr lang="en-US" smtClean="0"/>
              <a:t>‹#›</a:t>
            </a:fld>
            <a:endParaRPr lang="en-US"/>
          </a:p>
        </p:txBody>
      </p:sp>
    </p:spTree>
    <p:extLst>
      <p:ext uri="{BB962C8B-B14F-4D97-AF65-F5344CB8AC3E}">
        <p14:creationId xmlns:p14="http://schemas.microsoft.com/office/powerpoint/2010/main" val="1451102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jp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Teachable Tidbit: Photosynthesis for non-majors</a:t>
            </a:r>
            <a:endParaRPr lang="en-US" dirty="0"/>
          </a:p>
        </p:txBody>
      </p:sp>
      <p:sp>
        <p:nvSpPr>
          <p:cNvPr id="3" name="Subtitle 2"/>
          <p:cNvSpPr>
            <a:spLocks noGrp="1"/>
          </p:cNvSpPr>
          <p:nvPr>
            <p:ph type="subTitle" idx="1"/>
          </p:nvPr>
        </p:nvSpPr>
        <p:spPr>
          <a:xfrm>
            <a:off x="2042831" y="3897873"/>
            <a:ext cx="8106337" cy="1655762"/>
          </a:xfrm>
        </p:spPr>
        <p:txBody>
          <a:bodyPr>
            <a:normAutofit/>
          </a:bodyPr>
          <a:lstStyle/>
          <a:p>
            <a:pPr>
              <a:lnSpc>
                <a:spcPct val="100000"/>
              </a:lnSpc>
              <a:spcBef>
                <a:spcPts val="0"/>
              </a:spcBef>
            </a:pPr>
            <a:r>
              <a:rPr lang="en-US" sz="3200" dirty="0" smtClean="0"/>
              <a:t>Kristin Smock, Suma Robinson, Erica </a:t>
            </a:r>
            <a:r>
              <a:rPr lang="en-US" sz="3200" dirty="0" err="1" smtClean="0"/>
              <a:t>Szeyller</a:t>
            </a:r>
            <a:r>
              <a:rPr lang="en-US" sz="3200" dirty="0" smtClean="0"/>
              <a:t>, Adam Andrews , Michelle Withers, </a:t>
            </a:r>
          </a:p>
          <a:p>
            <a:pPr>
              <a:lnSpc>
                <a:spcPct val="100000"/>
              </a:lnSpc>
              <a:spcBef>
                <a:spcPts val="0"/>
              </a:spcBef>
            </a:pPr>
            <a:r>
              <a:rPr lang="en-US" sz="3200" dirty="0" smtClean="0"/>
              <a:t>Amy Stottlemyer</a:t>
            </a:r>
            <a:endParaRPr lang="en-US" sz="3200" dirty="0"/>
          </a:p>
        </p:txBody>
      </p:sp>
    </p:spTree>
    <p:extLst>
      <p:ext uri="{BB962C8B-B14F-4D97-AF65-F5344CB8AC3E}">
        <p14:creationId xmlns:p14="http://schemas.microsoft.com/office/powerpoint/2010/main" val="316648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p:txBody>
          <a:bodyPr/>
          <a:lstStyle/>
          <a:p>
            <a:r>
              <a:rPr lang="en-US" sz="3600" dirty="0" smtClean="0"/>
              <a:t>Predict </a:t>
            </a:r>
            <a:r>
              <a:rPr lang="en-US" sz="3600" dirty="0"/>
              <a:t>outcomes of perturbations to </a:t>
            </a:r>
            <a:r>
              <a:rPr lang="en-US" sz="3600" dirty="0" smtClean="0"/>
              <a:t>a model of photosynthesis</a:t>
            </a:r>
            <a:r>
              <a:rPr lang="en-US" sz="3600" dirty="0"/>
              <a:t>.</a:t>
            </a:r>
          </a:p>
          <a:p>
            <a:pPr lvl="1"/>
            <a:r>
              <a:rPr lang="en-US" sz="3200" dirty="0" smtClean="0"/>
              <a:t> </a:t>
            </a:r>
            <a:r>
              <a:rPr lang="en-US" sz="3200" dirty="0"/>
              <a:t>Explain the role of reactants and products</a:t>
            </a:r>
          </a:p>
          <a:p>
            <a:pPr lvl="1"/>
            <a:r>
              <a:rPr lang="en-US" sz="3200" dirty="0"/>
              <a:t> </a:t>
            </a:r>
            <a:r>
              <a:rPr lang="en-US" sz="3200" dirty="0" smtClean="0"/>
              <a:t>Track </a:t>
            </a:r>
            <a:r>
              <a:rPr lang="en-US" sz="3200" dirty="0"/>
              <a:t>origins of biomass and energy for a given item</a:t>
            </a:r>
          </a:p>
          <a:p>
            <a:pPr lvl="1"/>
            <a:r>
              <a:rPr lang="en-US" sz="3200" dirty="0"/>
              <a:t> </a:t>
            </a:r>
            <a:r>
              <a:rPr lang="en-US" sz="3200" dirty="0" smtClean="0"/>
              <a:t>Explain/describe </a:t>
            </a:r>
            <a:r>
              <a:rPr lang="en-US" sz="3200" dirty="0"/>
              <a:t>where </a:t>
            </a:r>
            <a:r>
              <a:rPr lang="en-US" sz="3200" dirty="0" smtClean="0"/>
              <a:t>O</a:t>
            </a:r>
            <a:r>
              <a:rPr lang="en-US" sz="3200" baseline="-25000" dirty="0" smtClean="0"/>
              <a:t>2</a:t>
            </a:r>
            <a:r>
              <a:rPr lang="en-US" sz="3200" dirty="0" smtClean="0"/>
              <a:t> </a:t>
            </a:r>
            <a:r>
              <a:rPr lang="en-US" sz="3200" dirty="0"/>
              <a:t>comes </a:t>
            </a:r>
            <a:r>
              <a:rPr lang="en-US" sz="3200" dirty="0" smtClean="0"/>
              <a:t>from</a:t>
            </a:r>
            <a:endParaRPr lang="en-US" sz="3200" dirty="0"/>
          </a:p>
          <a:p>
            <a:pPr lvl="1"/>
            <a:r>
              <a:rPr lang="en-US" sz="3200" dirty="0"/>
              <a:t> </a:t>
            </a:r>
            <a:r>
              <a:rPr lang="en-US" sz="3200" dirty="0" smtClean="0"/>
              <a:t>Describe </a:t>
            </a:r>
            <a:r>
              <a:rPr lang="en-US" sz="3200" dirty="0"/>
              <a:t>roles of the light </a:t>
            </a:r>
            <a:r>
              <a:rPr lang="en-US" sz="3200" dirty="0" smtClean="0"/>
              <a:t>reactions </a:t>
            </a:r>
            <a:r>
              <a:rPr lang="en-US" sz="3200" dirty="0" smtClean="0"/>
              <a:t>and</a:t>
            </a:r>
            <a:r>
              <a:rPr lang="en-US" sz="3200" dirty="0" smtClean="0"/>
              <a:t> </a:t>
            </a:r>
            <a:r>
              <a:rPr lang="en-US" sz="3200" dirty="0" smtClean="0"/>
              <a:t>Calvin Cycle</a:t>
            </a:r>
            <a:endParaRPr lang="en-US" sz="3200" dirty="0"/>
          </a:p>
          <a:p>
            <a:endParaRPr lang="en-US" dirty="0"/>
          </a:p>
        </p:txBody>
      </p:sp>
    </p:spTree>
    <p:extLst>
      <p:ext uri="{BB962C8B-B14F-4D97-AF65-F5344CB8AC3E}">
        <p14:creationId xmlns:p14="http://schemas.microsoft.com/office/powerpoint/2010/main" val="3583425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PQuestion"/>
          <p:cNvSpPr>
            <a:spLocks noGrp="1"/>
          </p:cNvSpPr>
          <p:nvPr>
            <p:ph type="title" idx="4294967295"/>
          </p:nvPr>
        </p:nvSpPr>
        <p:spPr/>
        <p:txBody>
          <a:bodyPr/>
          <a:lstStyle/>
          <a:p>
            <a:pPr eaLnBrk="1" hangingPunct="1"/>
            <a:r>
              <a:rPr lang="en-US" altLang="en-US" sz="4000" b="1" dirty="0"/>
              <a:t>As the acorn grows into the tree, from where does the of the majority of the biomass come?</a:t>
            </a:r>
            <a:endParaRPr lang="en-US" altLang="en-US" sz="4000" dirty="0"/>
          </a:p>
        </p:txBody>
      </p:sp>
      <p:pic>
        <p:nvPicPr>
          <p:cNvPr id="21507" name="Picture 8" descr="black oak"/>
          <p:cNvPicPr>
            <a:picLocks noChangeAspect="1" noChangeArrowheads="1"/>
          </p:cNvPicPr>
          <p:nvPr/>
        </p:nvPicPr>
        <p:blipFill>
          <a:blip r:embed="rId5">
            <a:lum bright="12000"/>
            <a:extLst>
              <a:ext uri="{28A0092B-C50C-407E-A947-70E740481C1C}">
                <a14:useLocalDpi xmlns:a14="http://schemas.microsoft.com/office/drawing/2010/main" val="0"/>
              </a:ext>
            </a:extLst>
          </a:blip>
          <a:srcRect l="7921" r="12871"/>
          <a:stretch>
            <a:fillRect/>
          </a:stretch>
        </p:blipFill>
        <p:spPr bwMode="auto">
          <a:xfrm>
            <a:off x="6956424" y="2476500"/>
            <a:ext cx="36957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9" descr="acorn and lea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8349" y="3829050"/>
            <a:ext cx="13493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Line 10"/>
          <p:cNvSpPr>
            <a:spLocks noChangeShapeType="1"/>
          </p:cNvSpPr>
          <p:nvPr/>
        </p:nvSpPr>
        <p:spPr bwMode="auto">
          <a:xfrm flipV="1">
            <a:off x="5949948" y="4514850"/>
            <a:ext cx="9906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0" name="TPAnswers"/>
          <p:cNvSpPr>
            <a:spLocks noGrp="1"/>
          </p:cNvSpPr>
          <p:nvPr>
            <p:ph type="body" idx="4294967295"/>
            <p:custDataLst>
              <p:tags r:id="rId2"/>
            </p:custDataLst>
          </p:nvPr>
        </p:nvSpPr>
        <p:spPr>
          <a:xfrm>
            <a:off x="2422524" y="2146067"/>
            <a:ext cx="8229600" cy="2438400"/>
          </a:xfrm>
        </p:spPr>
        <p:txBody>
          <a:bodyPr vert="horz" lIns="91440" tIns="45719" rIns="91440" bIns="45719" rtlCol="0">
            <a:noAutofit/>
          </a:bodyPr>
          <a:lstStyle/>
          <a:p>
            <a:pPr marL="609600" indent="-609600">
              <a:buFontTx/>
              <a:buAutoNum type="alphaUcPeriod"/>
            </a:pPr>
            <a:r>
              <a:rPr lang="en-US" altLang="en-US" sz="3600" b="1" dirty="0" smtClean="0"/>
              <a:t>Air</a:t>
            </a:r>
          </a:p>
          <a:p>
            <a:pPr marL="609600" indent="-609600">
              <a:buFontTx/>
              <a:buAutoNum type="alphaUcPeriod"/>
            </a:pPr>
            <a:r>
              <a:rPr lang="en-US" altLang="en-US" sz="3600" b="1" dirty="0" smtClean="0"/>
              <a:t>Soil</a:t>
            </a:r>
          </a:p>
          <a:p>
            <a:pPr marL="609600" indent="-609600">
              <a:buFontTx/>
              <a:buAutoNum type="alphaUcPeriod"/>
            </a:pPr>
            <a:r>
              <a:rPr lang="en-US" altLang="en-US" sz="3600" b="1" dirty="0" smtClean="0"/>
              <a:t>Water</a:t>
            </a:r>
          </a:p>
          <a:p>
            <a:pPr marL="609600" indent="-609600">
              <a:buFontTx/>
              <a:buAutoNum type="alphaUcPeriod"/>
            </a:pPr>
            <a:r>
              <a:rPr lang="en-US" altLang="en-US" sz="3600" b="1" dirty="0" smtClean="0"/>
              <a:t>Sun</a:t>
            </a:r>
          </a:p>
        </p:txBody>
      </p:sp>
    </p:spTree>
    <p:custDataLst>
      <p:tags r:id="rId1"/>
    </p:custDataLst>
    <p:extLst>
      <p:ext uri="{BB962C8B-B14F-4D97-AF65-F5344CB8AC3E}">
        <p14:creationId xmlns:p14="http://schemas.microsoft.com/office/powerpoint/2010/main" val="3629010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07_10LightReactions_3-U"/>
          <p:cNvPicPr>
            <a:picLocks noChangeAspect="1" noChangeArrowheads="1"/>
          </p:cNvPicPr>
          <p:nvPr/>
        </p:nvPicPr>
        <p:blipFill>
          <a:blip r:embed="rId3">
            <a:alphaModFix/>
          </a:blip>
          <a:srcRect/>
          <a:stretch>
            <a:fillRect/>
          </a:stretch>
        </p:blipFill>
        <p:spPr bwMode="auto">
          <a:xfrm>
            <a:off x="1820865" y="136525"/>
            <a:ext cx="5865812" cy="4518364"/>
          </a:xfrm>
          <a:prstGeom prst="rect">
            <a:avLst/>
          </a:prstGeom>
          <a:noFill/>
          <a:ln w="9525">
            <a:noFill/>
            <a:miter lim="800000"/>
            <a:headEnd/>
            <a:tailEnd/>
          </a:ln>
        </p:spPr>
      </p:pic>
      <p:pic>
        <p:nvPicPr>
          <p:cNvPr id="97" name="Picture 96" descr="depositphotos_9577342-Apple-tree-isolat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46599" y="3885427"/>
            <a:ext cx="2985873" cy="2972573"/>
          </a:xfrm>
          <a:prstGeom prst="rect">
            <a:avLst/>
          </a:prstGeom>
        </p:spPr>
      </p:pic>
      <p:sp>
        <p:nvSpPr>
          <p:cNvPr id="7" name="Text Box 4"/>
          <p:cNvSpPr txBox="1">
            <a:spLocks noChangeArrowheads="1"/>
          </p:cNvSpPr>
          <p:nvPr/>
        </p:nvSpPr>
        <p:spPr bwMode="auto">
          <a:xfrm>
            <a:off x="3063875" y="1028700"/>
            <a:ext cx="567056" cy="544449"/>
          </a:xfrm>
          <a:prstGeom prst="rect">
            <a:avLst/>
          </a:prstGeom>
          <a:noFill/>
          <a:ln w="9525">
            <a:noFill/>
            <a:miter lim="800000"/>
            <a:headEnd/>
            <a:tailEnd/>
          </a:ln>
        </p:spPr>
        <p:txBody>
          <a:bodyPr wrap="none" lIns="0" tIns="0" rIns="0" bIns="0" anchor="ctr">
            <a:prstTxWarp prst="textNoShape">
              <a:avLst/>
            </a:prstTxWarp>
          </a:bodyPr>
          <a:lstStyle/>
          <a:p>
            <a:pPr algn="ctr" defTabSz="457200"/>
            <a:r>
              <a:rPr lang="en-US" sz="1100" b="1" dirty="0">
                <a:solidFill>
                  <a:prstClr val="black"/>
                </a:solidFill>
              </a:rPr>
              <a:t>electron</a:t>
            </a:r>
          </a:p>
          <a:p>
            <a:pPr algn="ctr" defTabSz="457200"/>
            <a:r>
              <a:rPr lang="en-US" sz="1100" b="1" dirty="0">
                <a:solidFill>
                  <a:prstClr val="black"/>
                </a:solidFill>
              </a:rPr>
              <a:t>acceptor</a:t>
            </a:r>
          </a:p>
        </p:txBody>
      </p:sp>
      <p:sp>
        <p:nvSpPr>
          <p:cNvPr id="8" name="Text Box 7"/>
          <p:cNvSpPr txBox="1">
            <a:spLocks noChangeArrowheads="1"/>
          </p:cNvSpPr>
          <p:nvPr/>
        </p:nvSpPr>
        <p:spPr bwMode="auto">
          <a:xfrm>
            <a:off x="1871473" y="3291840"/>
            <a:ext cx="269385" cy="233362"/>
          </a:xfrm>
          <a:prstGeom prst="rect">
            <a:avLst/>
          </a:prstGeom>
          <a:noFill/>
          <a:ln w="9525">
            <a:noFill/>
            <a:miter lim="800000"/>
            <a:headEnd/>
            <a:tailEnd/>
          </a:ln>
        </p:spPr>
        <p:txBody>
          <a:bodyPr wrap="none" lIns="0" tIns="0" rIns="0" bIns="0">
            <a:prstTxWarp prst="textNoShape">
              <a:avLst/>
            </a:prstTxWarp>
          </a:bodyPr>
          <a:lstStyle/>
          <a:p>
            <a:pPr defTabSz="457200"/>
            <a:r>
              <a:rPr lang="en-US" sz="1200" b="1" dirty="0">
                <a:solidFill>
                  <a:prstClr val="black"/>
                </a:solidFill>
              </a:rPr>
              <a:t>H</a:t>
            </a:r>
            <a:r>
              <a:rPr lang="en-US" sz="1200" b="1" baseline="-11000" dirty="0">
                <a:solidFill>
                  <a:prstClr val="black"/>
                </a:solidFill>
              </a:rPr>
              <a:t>2</a:t>
            </a:r>
            <a:r>
              <a:rPr lang="en-US" sz="1200" b="1" dirty="0">
                <a:solidFill>
                  <a:prstClr val="black"/>
                </a:solidFill>
              </a:rPr>
              <a:t>O</a:t>
            </a:r>
          </a:p>
        </p:txBody>
      </p:sp>
      <p:sp>
        <p:nvSpPr>
          <p:cNvPr id="9" name="Text Box 10"/>
          <p:cNvSpPr txBox="1">
            <a:spLocks noChangeArrowheads="1"/>
          </p:cNvSpPr>
          <p:nvPr/>
        </p:nvSpPr>
        <p:spPr bwMode="auto">
          <a:xfrm>
            <a:off x="2616201" y="3549854"/>
            <a:ext cx="214313" cy="174625"/>
          </a:xfrm>
          <a:prstGeom prst="rect">
            <a:avLst/>
          </a:prstGeom>
          <a:noFill/>
          <a:ln w="9525">
            <a:noFill/>
            <a:miter lim="800000"/>
            <a:headEnd/>
            <a:tailEnd/>
          </a:ln>
        </p:spPr>
        <p:txBody>
          <a:bodyPr wrap="none" lIns="0" tIns="0" rIns="0" bIns="0">
            <a:prstTxWarp prst="textNoShape">
              <a:avLst/>
            </a:prstTxWarp>
          </a:bodyPr>
          <a:lstStyle/>
          <a:p>
            <a:pPr defTabSz="457200"/>
            <a:r>
              <a:rPr lang="en-US" sz="1100" b="1" i="1" dirty="0">
                <a:solidFill>
                  <a:srgbClr val="000000"/>
                </a:solidFill>
              </a:rPr>
              <a:t>2e</a:t>
            </a:r>
            <a:endParaRPr lang="en-US" sz="1100" b="1" dirty="0">
              <a:solidFill>
                <a:srgbClr val="000000"/>
              </a:solidFill>
            </a:endParaRPr>
          </a:p>
        </p:txBody>
      </p:sp>
      <p:sp>
        <p:nvSpPr>
          <p:cNvPr id="10" name="Text Box 12"/>
          <p:cNvSpPr txBox="1">
            <a:spLocks noChangeArrowheads="1"/>
          </p:cNvSpPr>
          <p:nvPr/>
        </p:nvSpPr>
        <p:spPr bwMode="auto">
          <a:xfrm>
            <a:off x="3279648" y="1619255"/>
            <a:ext cx="214312" cy="174625"/>
          </a:xfrm>
          <a:prstGeom prst="rect">
            <a:avLst/>
          </a:prstGeom>
          <a:noFill/>
          <a:ln w="9525">
            <a:noFill/>
            <a:miter lim="800000"/>
            <a:headEnd/>
            <a:tailEnd/>
          </a:ln>
        </p:spPr>
        <p:txBody>
          <a:bodyPr wrap="none" lIns="0" tIns="0" rIns="0" bIns="0">
            <a:prstTxWarp prst="textNoShape">
              <a:avLst/>
            </a:prstTxWarp>
          </a:bodyPr>
          <a:lstStyle/>
          <a:p>
            <a:pPr defTabSz="457200"/>
            <a:r>
              <a:rPr lang="en-US" sz="1000" b="1" i="1" dirty="0">
                <a:solidFill>
                  <a:srgbClr val="000000"/>
                </a:solidFill>
              </a:rPr>
              <a:t>2e</a:t>
            </a:r>
            <a:endParaRPr lang="en-US" sz="1000" b="1" dirty="0">
              <a:solidFill>
                <a:srgbClr val="000000"/>
              </a:solidFill>
            </a:endParaRPr>
          </a:p>
        </p:txBody>
      </p:sp>
      <p:sp>
        <p:nvSpPr>
          <p:cNvPr id="11" name="Text Box 14"/>
          <p:cNvSpPr txBox="1">
            <a:spLocks noChangeArrowheads="1"/>
          </p:cNvSpPr>
          <p:nvPr/>
        </p:nvSpPr>
        <p:spPr bwMode="auto">
          <a:xfrm>
            <a:off x="2517777" y="3931920"/>
            <a:ext cx="238125" cy="228600"/>
          </a:xfrm>
          <a:prstGeom prst="rect">
            <a:avLst/>
          </a:prstGeom>
          <a:noFill/>
          <a:ln w="9525">
            <a:noFill/>
            <a:miter lim="800000"/>
            <a:headEnd/>
            <a:tailEnd/>
          </a:ln>
        </p:spPr>
        <p:txBody>
          <a:bodyPr wrap="none" lIns="0" tIns="0" rIns="0" bIns="0">
            <a:prstTxWarp prst="textNoShape">
              <a:avLst/>
            </a:prstTxWarp>
          </a:bodyPr>
          <a:lstStyle/>
          <a:p>
            <a:pPr defTabSz="457200"/>
            <a:r>
              <a:rPr lang="en-US" sz="1400" b="1" dirty="0">
                <a:solidFill>
                  <a:prstClr val="black"/>
                </a:solidFill>
              </a:rPr>
              <a:t>O</a:t>
            </a:r>
            <a:r>
              <a:rPr lang="en-US" sz="1600" b="1" baseline="-11000" dirty="0">
                <a:solidFill>
                  <a:prstClr val="black"/>
                </a:solidFill>
              </a:rPr>
              <a:t>2</a:t>
            </a:r>
          </a:p>
        </p:txBody>
      </p:sp>
      <p:sp>
        <p:nvSpPr>
          <p:cNvPr id="12" name="Text Box 17"/>
          <p:cNvSpPr txBox="1">
            <a:spLocks noChangeArrowheads="1"/>
          </p:cNvSpPr>
          <p:nvPr/>
        </p:nvSpPr>
        <p:spPr bwMode="auto">
          <a:xfrm rot="1537017">
            <a:off x="3669069" y="1966591"/>
            <a:ext cx="1694633" cy="192732"/>
          </a:xfrm>
          <a:prstGeom prst="rect">
            <a:avLst/>
          </a:prstGeom>
          <a:noFill/>
          <a:ln w="9525">
            <a:noFill/>
            <a:miter lim="800000"/>
            <a:headEnd/>
            <a:tailEnd/>
          </a:ln>
        </p:spPr>
        <p:txBody>
          <a:bodyPr wrap="none" lIns="0" tIns="0" rIns="0" bIns="0">
            <a:prstTxWarp prst="textNoShape">
              <a:avLst/>
            </a:prstTxWarp>
          </a:bodyPr>
          <a:lstStyle/>
          <a:p>
            <a:pPr algn="ctr" defTabSz="457200"/>
            <a:r>
              <a:rPr lang="en-US" sz="1200" b="1" dirty="0">
                <a:solidFill>
                  <a:srgbClr val="000000"/>
                </a:solidFill>
              </a:rPr>
              <a:t>Electron transport chain</a:t>
            </a:r>
          </a:p>
        </p:txBody>
      </p:sp>
      <p:sp>
        <p:nvSpPr>
          <p:cNvPr id="13" name="Text Box 19"/>
          <p:cNvSpPr txBox="1">
            <a:spLocks noChangeArrowheads="1"/>
          </p:cNvSpPr>
          <p:nvPr/>
        </p:nvSpPr>
        <p:spPr bwMode="auto">
          <a:xfrm>
            <a:off x="5032376" y="999548"/>
            <a:ext cx="202859" cy="196850"/>
          </a:xfrm>
          <a:prstGeom prst="rect">
            <a:avLst/>
          </a:prstGeom>
          <a:noFill/>
          <a:ln w="9525">
            <a:noFill/>
            <a:miter lim="800000"/>
            <a:headEnd/>
            <a:tailEnd/>
          </a:ln>
        </p:spPr>
        <p:txBody>
          <a:bodyPr wrap="none" lIns="0" tIns="0" rIns="0" bIns="0">
            <a:prstTxWarp prst="textNoShape">
              <a:avLst/>
            </a:prstTxWarp>
          </a:bodyPr>
          <a:lstStyle/>
          <a:p>
            <a:pPr defTabSz="457200"/>
            <a:r>
              <a:rPr lang="en-US" sz="1100" b="1" dirty="0">
                <a:solidFill>
                  <a:srgbClr val="000000"/>
                </a:solidFill>
              </a:rPr>
              <a:t>ATP</a:t>
            </a:r>
          </a:p>
        </p:txBody>
      </p:sp>
      <p:sp>
        <p:nvSpPr>
          <p:cNvPr id="15" name="Text Box 21"/>
          <p:cNvSpPr txBox="1">
            <a:spLocks noChangeArrowheads="1"/>
          </p:cNvSpPr>
          <p:nvPr/>
        </p:nvSpPr>
        <p:spPr bwMode="auto">
          <a:xfrm>
            <a:off x="6022849" y="1028705"/>
            <a:ext cx="214313" cy="174625"/>
          </a:xfrm>
          <a:prstGeom prst="rect">
            <a:avLst/>
          </a:prstGeom>
          <a:noFill/>
          <a:ln w="9525">
            <a:noFill/>
            <a:miter lim="800000"/>
            <a:headEnd/>
            <a:tailEnd/>
          </a:ln>
        </p:spPr>
        <p:txBody>
          <a:bodyPr wrap="none" lIns="0" tIns="0" rIns="0" bIns="0">
            <a:prstTxWarp prst="textNoShape">
              <a:avLst/>
            </a:prstTxWarp>
          </a:bodyPr>
          <a:lstStyle/>
          <a:p>
            <a:pPr defTabSz="457200"/>
            <a:r>
              <a:rPr lang="en-US" sz="1000" b="1" i="1" dirty="0">
                <a:solidFill>
                  <a:srgbClr val="000000"/>
                </a:solidFill>
              </a:rPr>
              <a:t>2e</a:t>
            </a:r>
            <a:endParaRPr lang="en-US" sz="1000" b="1" dirty="0">
              <a:solidFill>
                <a:srgbClr val="000000"/>
              </a:solidFill>
            </a:endParaRPr>
          </a:p>
        </p:txBody>
      </p:sp>
      <p:sp>
        <p:nvSpPr>
          <p:cNvPr id="16" name="Text Box 26"/>
          <p:cNvSpPr txBox="1">
            <a:spLocks noChangeArrowheads="1"/>
          </p:cNvSpPr>
          <p:nvPr/>
        </p:nvSpPr>
        <p:spPr bwMode="auto">
          <a:xfrm>
            <a:off x="6475414" y="595315"/>
            <a:ext cx="222250" cy="184150"/>
          </a:xfrm>
          <a:prstGeom prst="rect">
            <a:avLst/>
          </a:prstGeom>
          <a:noFill/>
          <a:ln w="9525">
            <a:noFill/>
            <a:miter lim="800000"/>
            <a:headEnd/>
            <a:tailEnd/>
          </a:ln>
        </p:spPr>
        <p:txBody>
          <a:bodyPr wrap="none" lIns="0" tIns="0" rIns="0" bIns="0">
            <a:prstTxWarp prst="textNoShape">
              <a:avLst/>
            </a:prstTxWarp>
          </a:bodyPr>
          <a:lstStyle/>
          <a:p>
            <a:pPr defTabSz="457200"/>
            <a:r>
              <a:rPr lang="en-US" sz="1100" b="1" i="1" dirty="0">
                <a:solidFill>
                  <a:srgbClr val="000000"/>
                </a:solidFill>
              </a:rPr>
              <a:t>2e</a:t>
            </a:r>
            <a:endParaRPr lang="en-US" sz="1100" b="1" dirty="0">
              <a:solidFill>
                <a:srgbClr val="000000"/>
              </a:solidFill>
            </a:endParaRPr>
          </a:p>
        </p:txBody>
      </p:sp>
      <p:sp>
        <p:nvSpPr>
          <p:cNvPr id="17" name="Text Box 28"/>
          <p:cNvSpPr txBox="1">
            <a:spLocks noChangeArrowheads="1"/>
          </p:cNvSpPr>
          <p:nvPr/>
        </p:nvSpPr>
        <p:spPr bwMode="auto">
          <a:xfrm>
            <a:off x="7255267" y="1371601"/>
            <a:ext cx="431410" cy="238123"/>
          </a:xfrm>
          <a:prstGeom prst="rect">
            <a:avLst/>
          </a:prstGeom>
          <a:noFill/>
          <a:ln w="9525">
            <a:noFill/>
            <a:miter lim="800000"/>
            <a:headEnd/>
            <a:tailEnd/>
          </a:ln>
        </p:spPr>
        <p:txBody>
          <a:bodyPr wrap="none" lIns="0" tIns="0" rIns="0" bIns="0">
            <a:prstTxWarp prst="textNoShape">
              <a:avLst/>
            </a:prstTxWarp>
          </a:bodyPr>
          <a:lstStyle/>
          <a:p>
            <a:pPr defTabSz="457200"/>
            <a:r>
              <a:rPr lang="en-US" sz="1000" b="1" dirty="0">
                <a:solidFill>
                  <a:srgbClr val="000000"/>
                </a:solidFill>
              </a:rPr>
              <a:t>NADPH</a:t>
            </a:r>
          </a:p>
        </p:txBody>
      </p:sp>
      <p:sp>
        <p:nvSpPr>
          <p:cNvPr id="18" name="Text Box 29"/>
          <p:cNvSpPr txBox="1">
            <a:spLocks noChangeArrowheads="1"/>
          </p:cNvSpPr>
          <p:nvPr/>
        </p:nvSpPr>
        <p:spPr bwMode="auto">
          <a:xfrm>
            <a:off x="6918961" y="528640"/>
            <a:ext cx="422667" cy="266700"/>
          </a:xfrm>
          <a:prstGeom prst="rect">
            <a:avLst/>
          </a:prstGeom>
          <a:noFill/>
          <a:ln w="9525">
            <a:noFill/>
            <a:miter lim="800000"/>
            <a:headEnd/>
            <a:tailEnd/>
          </a:ln>
        </p:spPr>
        <p:txBody>
          <a:bodyPr wrap="none" lIns="0" tIns="0" rIns="0" bIns="0">
            <a:prstTxWarp prst="textNoShape">
              <a:avLst/>
            </a:prstTxWarp>
          </a:bodyPr>
          <a:lstStyle/>
          <a:p>
            <a:pPr defTabSz="457200"/>
            <a:r>
              <a:rPr lang="en-US" sz="1000" b="1" dirty="0">
                <a:solidFill>
                  <a:srgbClr val="000000"/>
                </a:solidFill>
              </a:rPr>
              <a:t>NADP</a:t>
            </a:r>
            <a:r>
              <a:rPr lang="en-US" sz="1100" b="1" baseline="30000" dirty="0">
                <a:solidFill>
                  <a:srgbClr val="000000"/>
                </a:solidFill>
                <a:sym typeface="Symbol" pitchFamily="38" charset="2"/>
              </a:rPr>
              <a:t></a:t>
            </a:r>
            <a:endParaRPr lang="en-US" sz="1100" b="1" dirty="0">
              <a:solidFill>
                <a:srgbClr val="000000"/>
              </a:solidFill>
            </a:endParaRPr>
          </a:p>
        </p:txBody>
      </p:sp>
      <p:pic>
        <p:nvPicPr>
          <p:cNvPr id="19" name="Picture 30" descr="One_half"/>
          <p:cNvPicPr>
            <a:picLocks noChangeAspect="1" noChangeArrowheads="1"/>
          </p:cNvPicPr>
          <p:nvPr/>
        </p:nvPicPr>
        <p:blipFill>
          <a:blip r:embed="rId5"/>
          <a:srcRect/>
          <a:stretch>
            <a:fillRect/>
          </a:stretch>
        </p:blipFill>
        <p:spPr bwMode="auto">
          <a:xfrm>
            <a:off x="2333626" y="3955540"/>
            <a:ext cx="100975" cy="237049"/>
          </a:xfrm>
          <a:prstGeom prst="rect">
            <a:avLst/>
          </a:prstGeom>
          <a:noFill/>
          <a:ln w="9525">
            <a:noFill/>
            <a:miter lim="800000"/>
            <a:headEnd/>
            <a:tailEnd/>
          </a:ln>
        </p:spPr>
      </p:pic>
      <p:pic>
        <p:nvPicPr>
          <p:cNvPr id="21" name="Picture 4" descr="C:\Users\astottle\Documents\07_Labeled_Images[1]\07_Labeled_Images\07_13CalvinCycle_4-L.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9208" y="2393275"/>
            <a:ext cx="3998793" cy="4128773"/>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3"/>
          <p:cNvPicPr>
            <a:picLocks noChangeAspect="1"/>
          </p:cNvPicPr>
          <p:nvPr/>
        </p:nvPicPr>
        <p:blipFill>
          <a:blip r:embed="rId7"/>
          <a:stretch>
            <a:fillRect/>
          </a:stretch>
        </p:blipFill>
        <p:spPr>
          <a:xfrm>
            <a:off x="3933087" y="595315"/>
            <a:ext cx="660400" cy="288925"/>
          </a:xfrm>
          <a:prstGeom prst="rect">
            <a:avLst/>
          </a:prstGeom>
        </p:spPr>
      </p:pic>
      <p:sp>
        <p:nvSpPr>
          <p:cNvPr id="38" name="Freeform 37"/>
          <p:cNvSpPr/>
          <p:nvPr/>
        </p:nvSpPr>
        <p:spPr>
          <a:xfrm>
            <a:off x="4185793" y="851128"/>
            <a:ext cx="810699" cy="699440"/>
          </a:xfrm>
          <a:custGeom>
            <a:avLst/>
            <a:gdLst>
              <a:gd name="connsiteX0" fmla="*/ 0 w 810699"/>
              <a:gd name="connsiteY0" fmla="*/ 0 h 699440"/>
              <a:gd name="connsiteX1" fmla="*/ 270233 w 810699"/>
              <a:gd name="connsiteY1" fmla="*/ 689009 h 699440"/>
              <a:gd name="connsiteX2" fmla="*/ 810699 w 810699"/>
              <a:gd name="connsiteY2" fmla="*/ 351260 h 699440"/>
            </a:gdLst>
            <a:ahLst/>
            <a:cxnLst>
              <a:cxn ang="0">
                <a:pos x="connsiteX0" y="connsiteY0"/>
              </a:cxn>
              <a:cxn ang="0">
                <a:pos x="connsiteX1" y="connsiteY1"/>
              </a:cxn>
              <a:cxn ang="0">
                <a:pos x="connsiteX2" y="connsiteY2"/>
              </a:cxn>
            </a:cxnLst>
            <a:rect l="l" t="t" r="r" b="b"/>
            <a:pathLst>
              <a:path w="810699" h="699440">
                <a:moveTo>
                  <a:pt x="0" y="0"/>
                </a:moveTo>
                <a:cubicBezTo>
                  <a:pt x="67558" y="315233"/>
                  <a:pt x="135117" y="630466"/>
                  <a:pt x="270233" y="689009"/>
                </a:cubicBezTo>
                <a:cubicBezTo>
                  <a:pt x="405349" y="747552"/>
                  <a:pt x="608024" y="549406"/>
                  <a:pt x="810699" y="351260"/>
                </a:cubicBezTo>
              </a:path>
            </a:pathLst>
          </a:custGeom>
          <a:ln>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Sun 19"/>
          <p:cNvSpPr/>
          <p:nvPr/>
        </p:nvSpPr>
        <p:spPr>
          <a:xfrm>
            <a:off x="1671892" y="778039"/>
            <a:ext cx="1033464" cy="1187121"/>
          </a:xfrm>
          <a:prstGeom prst="sun">
            <a:avLst/>
          </a:prstGeom>
          <a:solidFill>
            <a:srgbClr val="FFFF00"/>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 Box 4"/>
          <p:cNvSpPr txBox="1">
            <a:spLocks noChangeArrowheads="1"/>
          </p:cNvSpPr>
          <p:nvPr/>
        </p:nvSpPr>
        <p:spPr bwMode="auto">
          <a:xfrm>
            <a:off x="5809931" y="455100"/>
            <a:ext cx="567056" cy="544449"/>
          </a:xfrm>
          <a:prstGeom prst="rect">
            <a:avLst/>
          </a:prstGeom>
          <a:noFill/>
          <a:ln w="9525">
            <a:noFill/>
            <a:miter lim="800000"/>
            <a:headEnd/>
            <a:tailEnd/>
          </a:ln>
        </p:spPr>
        <p:txBody>
          <a:bodyPr wrap="none" lIns="0" tIns="0" rIns="0" bIns="0" anchor="ctr">
            <a:prstTxWarp prst="textNoShape">
              <a:avLst/>
            </a:prstTxWarp>
          </a:bodyPr>
          <a:lstStyle/>
          <a:p>
            <a:pPr algn="ctr" defTabSz="457200"/>
            <a:r>
              <a:rPr lang="en-US" sz="1100" b="1" dirty="0">
                <a:solidFill>
                  <a:prstClr val="black"/>
                </a:solidFill>
              </a:rPr>
              <a:t>electron</a:t>
            </a:r>
          </a:p>
          <a:p>
            <a:pPr algn="ctr" defTabSz="457200"/>
            <a:r>
              <a:rPr lang="en-US" sz="1100" b="1" dirty="0">
                <a:solidFill>
                  <a:prstClr val="black"/>
                </a:solidFill>
              </a:rPr>
              <a:t>acceptor</a:t>
            </a:r>
          </a:p>
        </p:txBody>
      </p:sp>
      <p:sp>
        <p:nvSpPr>
          <p:cNvPr id="60" name="Freeform 59"/>
          <p:cNvSpPr/>
          <p:nvPr/>
        </p:nvSpPr>
        <p:spPr>
          <a:xfrm>
            <a:off x="7680476" y="1451429"/>
            <a:ext cx="2477670" cy="2757714"/>
          </a:xfrm>
          <a:custGeom>
            <a:avLst/>
            <a:gdLst>
              <a:gd name="connsiteX0" fmla="*/ 0 w 2477670"/>
              <a:gd name="connsiteY0" fmla="*/ 0 h 2757714"/>
              <a:gd name="connsiteX1" fmla="*/ 1911048 w 2477670"/>
              <a:gd name="connsiteY1" fmla="*/ 822476 h 2757714"/>
              <a:gd name="connsiteX2" fmla="*/ 2467429 w 2477670"/>
              <a:gd name="connsiteY2" fmla="*/ 2334381 h 2757714"/>
              <a:gd name="connsiteX3" fmla="*/ 2286000 w 2477670"/>
              <a:gd name="connsiteY3" fmla="*/ 2757714 h 2757714"/>
            </a:gdLst>
            <a:ahLst/>
            <a:cxnLst>
              <a:cxn ang="0">
                <a:pos x="connsiteX0" y="connsiteY0"/>
              </a:cxn>
              <a:cxn ang="0">
                <a:pos x="connsiteX1" y="connsiteY1"/>
              </a:cxn>
              <a:cxn ang="0">
                <a:pos x="connsiteX2" y="connsiteY2"/>
              </a:cxn>
              <a:cxn ang="0">
                <a:pos x="connsiteX3" y="connsiteY3"/>
              </a:cxn>
            </a:cxnLst>
            <a:rect l="l" t="t" r="r" b="b"/>
            <a:pathLst>
              <a:path w="2477670" h="2757714">
                <a:moveTo>
                  <a:pt x="0" y="0"/>
                </a:moveTo>
                <a:cubicBezTo>
                  <a:pt x="749905" y="216706"/>
                  <a:pt x="1499810" y="433413"/>
                  <a:pt x="1911048" y="822476"/>
                </a:cubicBezTo>
                <a:cubicBezTo>
                  <a:pt x="2322286" y="1211539"/>
                  <a:pt x="2404937" y="2011841"/>
                  <a:pt x="2467429" y="2334381"/>
                </a:cubicBezTo>
                <a:cubicBezTo>
                  <a:pt x="2529921" y="2656921"/>
                  <a:pt x="2286000" y="2757714"/>
                  <a:pt x="2286000" y="2757714"/>
                </a:cubicBezTo>
              </a:path>
            </a:pathLst>
          </a:custGeom>
          <a:ln w="38100">
            <a:solidFill>
              <a:schemeClr val="tx1">
                <a:alpha val="40000"/>
              </a:schemeClr>
            </a:solidFill>
            <a:tailEnd type="triangle" w="lg"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1" name="Freeform 60"/>
          <p:cNvSpPr/>
          <p:nvPr/>
        </p:nvSpPr>
        <p:spPr>
          <a:xfrm>
            <a:off x="7378096" y="569423"/>
            <a:ext cx="3060095" cy="4273252"/>
          </a:xfrm>
          <a:custGeom>
            <a:avLst/>
            <a:gdLst>
              <a:gd name="connsiteX0" fmla="*/ 2443238 w 3060095"/>
              <a:gd name="connsiteY0" fmla="*/ 3978387 h 4273252"/>
              <a:gd name="connsiteX1" fmla="*/ 3060095 w 3060095"/>
              <a:gd name="connsiteY1" fmla="*/ 3930006 h 4273252"/>
              <a:gd name="connsiteX2" fmla="*/ 2443238 w 3060095"/>
              <a:gd name="connsiteY2" fmla="*/ 531244 h 4273252"/>
              <a:gd name="connsiteX3" fmla="*/ 0 w 3060095"/>
              <a:gd name="connsiteY3" fmla="*/ 11148 h 4273252"/>
            </a:gdLst>
            <a:ahLst/>
            <a:cxnLst>
              <a:cxn ang="0">
                <a:pos x="connsiteX0" y="connsiteY0"/>
              </a:cxn>
              <a:cxn ang="0">
                <a:pos x="connsiteX1" y="connsiteY1"/>
              </a:cxn>
              <a:cxn ang="0">
                <a:pos x="connsiteX2" y="connsiteY2"/>
              </a:cxn>
              <a:cxn ang="0">
                <a:pos x="connsiteX3" y="connsiteY3"/>
              </a:cxn>
            </a:cxnLst>
            <a:rect l="l" t="t" r="r" b="b"/>
            <a:pathLst>
              <a:path w="3060095" h="4273252">
                <a:moveTo>
                  <a:pt x="2443238" y="3978387"/>
                </a:moveTo>
                <a:cubicBezTo>
                  <a:pt x="2751666" y="4241458"/>
                  <a:pt x="3060095" y="4504530"/>
                  <a:pt x="3060095" y="3930006"/>
                </a:cubicBezTo>
                <a:cubicBezTo>
                  <a:pt x="3060095" y="3355482"/>
                  <a:pt x="2953254" y="1184387"/>
                  <a:pt x="2443238" y="531244"/>
                </a:cubicBezTo>
                <a:cubicBezTo>
                  <a:pt x="1933222" y="-121899"/>
                  <a:pt x="0" y="11148"/>
                  <a:pt x="0" y="11148"/>
                </a:cubicBezTo>
              </a:path>
            </a:pathLst>
          </a:custGeom>
          <a:ln w="38100">
            <a:solidFill>
              <a:schemeClr val="tx1">
                <a:alpha val="40000"/>
              </a:schemeClr>
            </a:solidFill>
            <a:tailEnd type="triangle" w="lg"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2" name="Oval 61"/>
          <p:cNvSpPr/>
          <p:nvPr/>
        </p:nvSpPr>
        <p:spPr>
          <a:xfrm>
            <a:off x="1797049" y="2556260"/>
            <a:ext cx="198438" cy="279407"/>
          </a:xfrm>
          <a:prstGeom prst="ellipse">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3" name="TextBox 62"/>
          <p:cNvSpPr txBox="1"/>
          <p:nvPr/>
        </p:nvSpPr>
        <p:spPr>
          <a:xfrm>
            <a:off x="1622638" y="2556258"/>
            <a:ext cx="518220" cy="261610"/>
          </a:xfrm>
          <a:prstGeom prst="rect">
            <a:avLst/>
          </a:prstGeom>
          <a:noFill/>
        </p:spPr>
        <p:txBody>
          <a:bodyPr wrap="square" rtlCol="0">
            <a:spAutoFit/>
          </a:bodyPr>
          <a:lstStyle/>
          <a:p>
            <a:r>
              <a:rPr lang="en-US" sz="1100" dirty="0"/>
              <a:t>2 H</a:t>
            </a:r>
            <a:r>
              <a:rPr lang="en-US" sz="1200" baseline="30000" dirty="0"/>
              <a:t>+</a:t>
            </a:r>
          </a:p>
        </p:txBody>
      </p:sp>
      <p:cxnSp>
        <p:nvCxnSpPr>
          <p:cNvPr id="65" name="Curved Connector 64"/>
          <p:cNvCxnSpPr>
            <a:endCxn id="62" idx="4"/>
          </p:cNvCxnSpPr>
          <p:nvPr/>
        </p:nvCxnSpPr>
        <p:spPr>
          <a:xfrm rot="16200000" flipV="1">
            <a:off x="1717791" y="3014144"/>
            <a:ext cx="456174" cy="99219"/>
          </a:xfrm>
          <a:prstGeom prst="curved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69" name="Oval 68"/>
          <p:cNvSpPr/>
          <p:nvPr/>
        </p:nvSpPr>
        <p:spPr>
          <a:xfrm>
            <a:off x="2470549" y="2817868"/>
            <a:ext cx="285352" cy="205942"/>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Oval 69"/>
          <p:cNvSpPr/>
          <p:nvPr/>
        </p:nvSpPr>
        <p:spPr>
          <a:xfrm>
            <a:off x="3790411" y="1172944"/>
            <a:ext cx="285352" cy="205942"/>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Oval 70"/>
          <p:cNvSpPr/>
          <p:nvPr/>
        </p:nvSpPr>
        <p:spPr>
          <a:xfrm>
            <a:off x="6375174" y="963263"/>
            <a:ext cx="285352" cy="205942"/>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8487003" y="2709334"/>
            <a:ext cx="285352" cy="409901"/>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p:nvPr/>
        </p:nvSpPr>
        <p:spPr>
          <a:xfrm>
            <a:off x="7128846" y="3377560"/>
            <a:ext cx="382297" cy="28356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p:nvPr/>
        </p:nvSpPr>
        <p:spPr>
          <a:xfrm>
            <a:off x="8995940" y="4842675"/>
            <a:ext cx="414155" cy="283568"/>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p:nvPr/>
        </p:nvSpPr>
        <p:spPr>
          <a:xfrm>
            <a:off x="7225607" y="4823064"/>
            <a:ext cx="285535" cy="303179"/>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0" name="Curved Connector 49"/>
          <p:cNvCxnSpPr/>
          <p:nvPr/>
        </p:nvCxnSpPr>
        <p:spPr>
          <a:xfrm rot="10800000">
            <a:off x="6022850" y="5835631"/>
            <a:ext cx="2973097" cy="526762"/>
          </a:xfrm>
          <a:prstGeom prst="curvedConnector3">
            <a:avLst>
              <a:gd name="adj1" fmla="val 50000"/>
            </a:avLst>
          </a:prstGeom>
          <a:ln w="57150" cmpd="sng">
            <a:headEnd type="none"/>
            <a:tailEnd type="triangle"/>
          </a:ln>
        </p:spPr>
        <p:style>
          <a:lnRef idx="2">
            <a:schemeClr val="dk1"/>
          </a:lnRef>
          <a:fillRef idx="0">
            <a:schemeClr val="dk1"/>
          </a:fillRef>
          <a:effectRef idx="1">
            <a:schemeClr val="dk1"/>
          </a:effectRef>
          <a:fontRef idx="minor">
            <a:schemeClr val="tx1"/>
          </a:fontRef>
        </p:style>
      </p:cxnSp>
      <p:cxnSp>
        <p:nvCxnSpPr>
          <p:cNvPr id="85" name="Curved Connector 84"/>
          <p:cNvCxnSpPr/>
          <p:nvPr/>
        </p:nvCxnSpPr>
        <p:spPr>
          <a:xfrm rot="16200000" flipH="1">
            <a:off x="2525973" y="4299370"/>
            <a:ext cx="1354667" cy="1174211"/>
          </a:xfrm>
          <a:prstGeom prst="curvedConnector3">
            <a:avLst>
              <a:gd name="adj1" fmla="val 68750"/>
            </a:avLst>
          </a:prstGeom>
          <a:ln>
            <a:solidFill>
              <a:schemeClr val="tx1"/>
            </a:solidFill>
            <a:tailEnd type="triangle" w="lg" len="med"/>
          </a:ln>
        </p:spPr>
        <p:style>
          <a:lnRef idx="2">
            <a:schemeClr val="accent1"/>
          </a:lnRef>
          <a:fillRef idx="0">
            <a:schemeClr val="accent1"/>
          </a:fillRef>
          <a:effectRef idx="1">
            <a:schemeClr val="accent1"/>
          </a:effectRef>
          <a:fontRef idx="minor">
            <a:schemeClr val="tx1"/>
          </a:fontRef>
        </p:style>
      </p:cxnSp>
      <p:sp>
        <p:nvSpPr>
          <p:cNvPr id="91" name="Freeform 90"/>
          <p:cNvSpPr/>
          <p:nvPr/>
        </p:nvSpPr>
        <p:spPr>
          <a:xfrm>
            <a:off x="3728594" y="2225524"/>
            <a:ext cx="4363120" cy="3229428"/>
          </a:xfrm>
          <a:custGeom>
            <a:avLst/>
            <a:gdLst>
              <a:gd name="connsiteX0" fmla="*/ 190263 w 4363120"/>
              <a:gd name="connsiteY0" fmla="*/ 3329715 h 3329715"/>
              <a:gd name="connsiteX1" fmla="*/ 274930 w 4363120"/>
              <a:gd name="connsiteY1" fmla="*/ 2265334 h 3329715"/>
              <a:gd name="connsiteX2" fmla="*/ 2827025 w 4363120"/>
              <a:gd name="connsiteY2" fmla="*/ 1164668 h 3329715"/>
              <a:gd name="connsiteX3" fmla="*/ 3613216 w 4363120"/>
              <a:gd name="connsiteY3" fmla="*/ 39811 h 3329715"/>
              <a:gd name="connsiteX4" fmla="*/ 4363120 w 4363120"/>
              <a:gd name="connsiteY4" fmla="*/ 233334 h 3329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3120" h="3329715">
                <a:moveTo>
                  <a:pt x="190263" y="3329715"/>
                </a:moveTo>
                <a:cubicBezTo>
                  <a:pt x="12866" y="2977945"/>
                  <a:pt x="-164530" y="2626175"/>
                  <a:pt x="274930" y="2265334"/>
                </a:cubicBezTo>
                <a:cubicBezTo>
                  <a:pt x="714390" y="1904493"/>
                  <a:pt x="2270644" y="1535588"/>
                  <a:pt x="2827025" y="1164668"/>
                </a:cubicBezTo>
                <a:cubicBezTo>
                  <a:pt x="3383406" y="793747"/>
                  <a:pt x="3357200" y="195033"/>
                  <a:pt x="3613216" y="39811"/>
                </a:cubicBezTo>
                <a:cubicBezTo>
                  <a:pt x="3869232" y="-115411"/>
                  <a:pt x="4363120" y="233334"/>
                  <a:pt x="4363120" y="233334"/>
                </a:cubicBezTo>
              </a:path>
            </a:pathLst>
          </a:custGeom>
          <a:ln>
            <a:solidFill>
              <a:schemeClr val="tx1"/>
            </a:solidFill>
            <a:tailEnd type="triangle" w="lg"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2" name="Oval 91"/>
          <p:cNvSpPr/>
          <p:nvPr/>
        </p:nvSpPr>
        <p:spPr>
          <a:xfrm>
            <a:off x="6375174" y="1793879"/>
            <a:ext cx="753670" cy="915455"/>
          </a:xfrm>
          <a:prstGeom prst="ellips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3" name="Picture 92"/>
          <p:cNvPicPr>
            <a:picLocks noChangeAspect="1"/>
          </p:cNvPicPr>
          <p:nvPr/>
        </p:nvPicPr>
        <p:blipFill>
          <a:blip r:embed="rId8">
            <a:alphaModFix amt="53000"/>
          </a:blip>
          <a:stretch>
            <a:fillRect/>
          </a:stretch>
        </p:blipFill>
        <p:spPr>
          <a:xfrm rot="16943950">
            <a:off x="3839220" y="637609"/>
            <a:ext cx="264878" cy="3502918"/>
          </a:xfrm>
          <a:prstGeom prst="rect">
            <a:avLst/>
          </a:prstGeom>
        </p:spPr>
      </p:pic>
      <p:pic>
        <p:nvPicPr>
          <p:cNvPr id="94" name="Picture 93"/>
          <p:cNvPicPr>
            <a:picLocks noChangeAspect="1"/>
          </p:cNvPicPr>
          <p:nvPr/>
        </p:nvPicPr>
        <p:blipFill>
          <a:blip r:embed="rId8"/>
          <a:stretch>
            <a:fillRect/>
          </a:stretch>
        </p:blipFill>
        <p:spPr>
          <a:xfrm rot="19392501" flipH="1">
            <a:off x="2497666" y="1811588"/>
            <a:ext cx="237068" cy="1436334"/>
          </a:xfrm>
          <a:prstGeom prst="rect">
            <a:avLst/>
          </a:prstGeom>
        </p:spPr>
      </p:pic>
      <p:pic>
        <p:nvPicPr>
          <p:cNvPr id="82" name="Picture 81"/>
          <p:cNvPicPr>
            <a:picLocks noChangeAspect="1"/>
          </p:cNvPicPr>
          <p:nvPr/>
        </p:nvPicPr>
        <p:blipFill>
          <a:blip r:embed="rId9">
            <a:alphaModFix/>
          </a:blip>
          <a:stretch>
            <a:fillRect/>
          </a:stretch>
        </p:blipFill>
        <p:spPr>
          <a:xfrm>
            <a:off x="2434600" y="6522048"/>
            <a:ext cx="4241800" cy="335953"/>
          </a:xfrm>
          <a:prstGeom prst="rect">
            <a:avLst/>
          </a:prstGeom>
        </p:spPr>
      </p:pic>
      <p:pic>
        <p:nvPicPr>
          <p:cNvPr id="81" name="Picture 80" descr="bMNpA.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69827" y="5432923"/>
            <a:ext cx="2001035" cy="1500776"/>
          </a:xfrm>
          <a:prstGeom prst="rect">
            <a:avLst/>
          </a:prstGeom>
        </p:spPr>
      </p:pic>
    </p:spTree>
    <p:extLst>
      <p:ext uri="{BB962C8B-B14F-4D97-AF65-F5344CB8AC3E}">
        <p14:creationId xmlns:p14="http://schemas.microsoft.com/office/powerpoint/2010/main" val="32917816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7688" y="136758"/>
            <a:ext cx="10636623" cy="5786199"/>
          </a:xfrm>
          <a:prstGeom prst="rect">
            <a:avLst/>
          </a:prstGeom>
        </p:spPr>
        <p:txBody>
          <a:bodyPr wrap="square">
            <a:spAutoFit/>
          </a:bodyPr>
          <a:lstStyle/>
          <a:p>
            <a:r>
              <a:rPr lang="en-US" sz="3800" dirty="0" smtClean="0">
                <a:effectLst/>
                <a:latin typeface="Calibri" panose="020F0502020204030204" pitchFamily="34" charset="0"/>
                <a:ea typeface="MS Mincho" panose="02020609040205080304" pitchFamily="49" charset="-128"/>
                <a:cs typeface="Times New Roman" panose="02020603050405020304" pitchFamily="18" charset="0"/>
              </a:rPr>
              <a:t>Use the model </a:t>
            </a:r>
            <a:r>
              <a:rPr lang="en-US" sz="3800" dirty="0" smtClean="0">
                <a:latin typeface="Calibri" panose="020F0502020204030204" pitchFamily="34" charset="0"/>
                <a:ea typeface="MS Mincho" panose="02020609040205080304" pitchFamily="49" charset="-128"/>
                <a:cs typeface="Times New Roman" panose="02020603050405020304" pitchFamily="18" charset="0"/>
              </a:rPr>
              <a:t>to determine</a:t>
            </a:r>
            <a:r>
              <a:rPr lang="en-US" sz="3800" dirty="0">
                <a:latin typeface="Calibri" panose="020F0502020204030204" pitchFamily="34" charset="0"/>
                <a:ea typeface="MS Mincho" panose="02020609040205080304" pitchFamily="49" charset="-128"/>
                <a:cs typeface="Times New Roman" panose="02020603050405020304" pitchFamily="18" charset="0"/>
              </a:rPr>
              <a:t> </a:t>
            </a:r>
            <a:r>
              <a:rPr lang="en-US" sz="3800" dirty="0" smtClean="0">
                <a:latin typeface="Calibri" panose="020F0502020204030204" pitchFamily="34" charset="0"/>
                <a:ea typeface="MS Mincho" panose="02020609040205080304" pitchFamily="49" charset="-128"/>
                <a:cs typeface="Times New Roman" panose="02020603050405020304" pitchFamily="18" charset="0"/>
              </a:rPr>
              <a:t>which of the</a:t>
            </a:r>
            <a:r>
              <a:rPr lang="en-US" sz="3800" dirty="0" smtClean="0">
                <a:effectLst/>
                <a:latin typeface="Calibri" panose="020F0502020204030204" pitchFamily="34" charset="0"/>
                <a:ea typeface="MS Mincho" panose="02020609040205080304" pitchFamily="49" charset="-128"/>
                <a:cs typeface="Times New Roman" panose="02020603050405020304" pitchFamily="18" charset="0"/>
              </a:rPr>
              <a:t> following statements is/are true.</a:t>
            </a:r>
          </a:p>
          <a:p>
            <a:pPr marR="0" lvl="0">
              <a:spcBef>
                <a:spcPts val="0"/>
              </a:spcBef>
              <a:spcAft>
                <a:spcPts val="0"/>
              </a:spcAft>
            </a:pPr>
            <a:endParaRPr lang="en-US" sz="3800" dirty="0">
              <a:latin typeface="Calibri" panose="020F0502020204030204" pitchFamily="34" charset="0"/>
              <a:ea typeface="MS Mincho" panose="02020609040205080304" pitchFamily="49" charset="-128"/>
              <a:cs typeface="Times New Roman" panose="02020603050405020304" pitchFamily="18" charset="0"/>
            </a:endParaRPr>
          </a:p>
          <a:p>
            <a:pPr marL="742950" marR="0" lvl="0" indent="-742950">
              <a:spcBef>
                <a:spcPts val="0"/>
              </a:spcBef>
              <a:spcAft>
                <a:spcPts val="0"/>
              </a:spcAft>
              <a:buFont typeface="+mj-lt"/>
              <a:buAutoNum type="arabicPeriod"/>
            </a:pPr>
            <a:r>
              <a:rPr lang="en-US" sz="3200" dirty="0" smtClean="0">
                <a:effectLst/>
                <a:latin typeface="Calibri" panose="020F0502020204030204" pitchFamily="34" charset="0"/>
                <a:ea typeface="MS Mincho" panose="02020609040205080304" pitchFamily="49" charset="-128"/>
                <a:cs typeface="Times New Roman" panose="02020603050405020304" pitchFamily="18" charset="0"/>
              </a:rPr>
              <a:t>As the concentrations of ATP and NADPH increase, the rate of glucose production increases.</a:t>
            </a:r>
          </a:p>
          <a:p>
            <a:pPr marL="742950" marR="0" lvl="0" indent="-742950">
              <a:spcBef>
                <a:spcPts val="0"/>
              </a:spcBef>
              <a:spcAft>
                <a:spcPts val="0"/>
              </a:spcAft>
              <a:buFont typeface="+mj-lt"/>
              <a:buAutoNum type="arabicPeriod"/>
            </a:pPr>
            <a:r>
              <a:rPr lang="en-US" sz="3200" dirty="0">
                <a:latin typeface="Calibri" panose="020F0502020204030204" pitchFamily="34" charset="0"/>
                <a:ea typeface="MS Mincho" panose="02020609040205080304" pitchFamily="49" charset="-128"/>
                <a:cs typeface="Times New Roman" panose="02020603050405020304" pitchFamily="18" charset="0"/>
              </a:rPr>
              <a:t>T</a:t>
            </a:r>
            <a:r>
              <a:rPr lang="en-US" sz="3200" dirty="0" smtClean="0">
                <a:effectLst/>
                <a:latin typeface="Calibri" panose="020F0502020204030204" pitchFamily="34" charset="0"/>
                <a:ea typeface="MS Mincho" panose="02020609040205080304" pitchFamily="49" charset="-128"/>
                <a:cs typeface="Times New Roman" panose="02020603050405020304" pitchFamily="18" charset="0"/>
              </a:rPr>
              <a:t>he concentrations of ADP and NADP+ </a:t>
            </a:r>
            <a:r>
              <a:rPr lang="en-US" sz="3200" dirty="0" smtClean="0">
                <a:latin typeface="Calibri" panose="020F0502020204030204" pitchFamily="34" charset="0"/>
                <a:ea typeface="MS Mincho" panose="02020609040205080304" pitchFamily="49" charset="-128"/>
                <a:cs typeface="Times New Roman" panose="02020603050405020304" pitchFamily="18" charset="0"/>
              </a:rPr>
              <a:t>are</a:t>
            </a:r>
            <a:r>
              <a:rPr lang="en-US" sz="3200" dirty="0" smtClean="0">
                <a:effectLst/>
                <a:latin typeface="Calibri" panose="020F0502020204030204" pitchFamily="34" charset="0"/>
                <a:ea typeface="MS Mincho" panose="02020609040205080304" pitchFamily="49" charset="-128"/>
                <a:cs typeface="Times New Roman" panose="02020603050405020304" pitchFamily="18" charset="0"/>
              </a:rPr>
              <a:t> regenerated during the Calvin cycle.</a:t>
            </a:r>
          </a:p>
          <a:p>
            <a:pPr marL="742950" marR="0" lvl="0" indent="-742950">
              <a:spcBef>
                <a:spcPts val="0"/>
              </a:spcBef>
              <a:spcAft>
                <a:spcPts val="0"/>
              </a:spcAft>
              <a:buFont typeface="+mj-lt"/>
              <a:buAutoNum type="arabicPeriod"/>
            </a:pPr>
            <a:r>
              <a:rPr lang="en-US" sz="3200" dirty="0" smtClean="0">
                <a:effectLst/>
                <a:latin typeface="Calibri" panose="020F0502020204030204" pitchFamily="34" charset="0"/>
                <a:ea typeface="MS Mincho" panose="02020609040205080304" pitchFamily="49" charset="-128"/>
                <a:cs typeface="Times New Roman" panose="02020603050405020304" pitchFamily="18" charset="0"/>
              </a:rPr>
              <a:t>Electron excitation occurs in both the light dependent reaction and the Calvin cycle.</a:t>
            </a:r>
          </a:p>
          <a:p>
            <a:pPr marL="742950" marR="0" lvl="0" indent="-742950">
              <a:spcBef>
                <a:spcPts val="0"/>
              </a:spcBef>
              <a:spcAft>
                <a:spcPts val="0"/>
              </a:spcAft>
              <a:buFont typeface="+mj-lt"/>
              <a:buAutoNum type="arabicPeriod"/>
            </a:pPr>
            <a:r>
              <a:rPr lang="en-US" sz="3200" dirty="0" smtClean="0">
                <a:latin typeface="Calibri" panose="020F0502020204030204" pitchFamily="34" charset="0"/>
                <a:ea typeface="MS Mincho" panose="02020609040205080304" pitchFamily="49" charset="-128"/>
                <a:cs typeface="Times New Roman" panose="02020603050405020304" pitchFamily="18" charset="0"/>
              </a:rPr>
              <a:t>The oxygen you breathe comes from the CO</a:t>
            </a:r>
            <a:r>
              <a:rPr lang="en-US" sz="3200" baseline="-25000" dirty="0" smtClean="0">
                <a:latin typeface="Calibri" panose="020F0502020204030204" pitchFamily="34" charset="0"/>
                <a:ea typeface="MS Mincho" panose="02020609040205080304" pitchFamily="49" charset="-128"/>
                <a:cs typeface="Times New Roman" panose="02020603050405020304" pitchFamily="18" charset="0"/>
              </a:rPr>
              <a:t>2</a:t>
            </a:r>
            <a:r>
              <a:rPr lang="en-US" sz="3200" dirty="0" smtClean="0">
                <a:latin typeface="Calibri" panose="020F0502020204030204" pitchFamily="34" charset="0"/>
                <a:ea typeface="MS Mincho" panose="02020609040205080304" pitchFamily="49" charset="-128"/>
                <a:cs typeface="Times New Roman" panose="02020603050405020304" pitchFamily="18" charset="0"/>
              </a:rPr>
              <a:t> plants take in.</a:t>
            </a:r>
            <a:endParaRPr lang="en-US" sz="3200" dirty="0">
              <a:latin typeface="Calibri" panose="020F0502020204030204" pitchFamily="34" charset="0"/>
            </a:endParaRPr>
          </a:p>
        </p:txBody>
      </p:sp>
    </p:spTree>
    <p:extLst>
      <p:ext uri="{BB962C8B-B14F-4D97-AF65-F5344CB8AC3E}">
        <p14:creationId xmlns:p14="http://schemas.microsoft.com/office/powerpoint/2010/main" val="1389303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74059" y="739588"/>
            <a:ext cx="10313894" cy="6524863"/>
          </a:xfrm>
          <a:prstGeom prst="rect">
            <a:avLst/>
          </a:prstGeom>
        </p:spPr>
        <p:txBody>
          <a:bodyPr wrap="square">
            <a:spAutoFit/>
          </a:bodyPr>
          <a:lstStyle/>
          <a:p>
            <a:r>
              <a:rPr lang="en-US" sz="3800" dirty="0" smtClean="0">
                <a:effectLst/>
                <a:latin typeface="Calibri" panose="020F0502020204030204" pitchFamily="34" charset="0"/>
                <a:ea typeface="MS Mincho" panose="02020609040205080304" pitchFamily="49" charset="-128"/>
                <a:cs typeface="Times New Roman" panose="02020603050405020304" pitchFamily="18" charset="0"/>
              </a:rPr>
              <a:t>You own a cattle farm that feeds on a single grass species. You apply a new insecticide treatment to the grass that has the side effect of shutting down the Calvin cycle. Which of the following statements is/ar</a:t>
            </a:r>
            <a:r>
              <a:rPr lang="en-US" sz="3800" dirty="0" smtClean="0">
                <a:latin typeface="Calibri" panose="020F0502020204030204" pitchFamily="34" charset="0"/>
                <a:ea typeface="MS Mincho" panose="02020609040205080304" pitchFamily="49" charset="-128"/>
                <a:cs typeface="Times New Roman" panose="02020603050405020304" pitchFamily="18" charset="0"/>
              </a:rPr>
              <a:t>e true?</a:t>
            </a:r>
          </a:p>
          <a:p>
            <a:pPr marL="742950" indent="-742950">
              <a:buAutoNum type="alphaUcPeriod"/>
            </a:pPr>
            <a:r>
              <a:rPr lang="en-US" sz="3800" dirty="0" smtClean="0">
                <a:latin typeface="Calibri" panose="020F0502020204030204" pitchFamily="34" charset="0"/>
                <a:ea typeface="MS Mincho" panose="02020609040205080304" pitchFamily="49" charset="-128"/>
                <a:cs typeface="Times New Roman" panose="02020603050405020304" pitchFamily="18" charset="0"/>
              </a:rPr>
              <a:t>The grass will stop producing oxygen.</a:t>
            </a:r>
          </a:p>
          <a:p>
            <a:pPr marL="742950" indent="-742950">
              <a:buAutoNum type="alphaUcPeriod"/>
            </a:pPr>
            <a:r>
              <a:rPr lang="en-US" sz="3800" dirty="0" smtClean="0">
                <a:latin typeface="Calibri" panose="020F0502020204030204" pitchFamily="34" charset="0"/>
                <a:ea typeface="MS Mincho" panose="02020609040205080304" pitchFamily="49" charset="-128"/>
                <a:cs typeface="Times New Roman" panose="02020603050405020304" pitchFamily="18" charset="0"/>
              </a:rPr>
              <a:t>Your beef/dairy sales will decline.</a:t>
            </a:r>
          </a:p>
          <a:p>
            <a:pPr marL="742950" indent="-742950">
              <a:buAutoNum type="alphaUcPeriod"/>
            </a:pPr>
            <a:r>
              <a:rPr lang="en-US" sz="3800" dirty="0" smtClean="0">
                <a:latin typeface="Calibri" panose="020F0502020204030204" pitchFamily="34" charset="0"/>
                <a:ea typeface="MS Mincho" panose="02020609040205080304" pitchFamily="49" charset="-128"/>
                <a:cs typeface="Times New Roman" panose="02020603050405020304" pitchFamily="18" charset="0"/>
              </a:rPr>
              <a:t>The grass will survive because it still has ATP for energy.</a:t>
            </a:r>
          </a:p>
          <a:p>
            <a:pPr marL="742950" indent="-742950">
              <a:buAutoNum type="alphaUcPeriod"/>
            </a:pPr>
            <a:endParaRPr lang="en-US" sz="3800" dirty="0" smtClean="0">
              <a:latin typeface="Calibri" panose="020F0502020204030204" pitchFamily="34" charset="0"/>
              <a:ea typeface="MS Mincho" panose="02020609040205080304" pitchFamily="49" charset="-128"/>
              <a:cs typeface="Times New Roman" panose="02020603050405020304" pitchFamily="18" charset="0"/>
            </a:endParaRPr>
          </a:p>
          <a:p>
            <a:endParaRPr lang="en-US" sz="3800" dirty="0">
              <a:effectLst/>
              <a:latin typeface="Calibri" panose="020F0502020204030204" pitchFamily="34"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4212696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82587" y="804931"/>
            <a:ext cx="8673844" cy="5050105"/>
          </a:xfrm>
          <a:prstGeom prst="rect">
            <a:avLst/>
          </a:prstGeom>
        </p:spPr>
      </p:pic>
      <p:sp>
        <p:nvSpPr>
          <p:cNvPr id="5" name="TextBox 4"/>
          <p:cNvSpPr txBox="1"/>
          <p:nvPr/>
        </p:nvSpPr>
        <p:spPr>
          <a:xfrm>
            <a:off x="2979916" y="5562120"/>
            <a:ext cx="2282195" cy="584776"/>
          </a:xfrm>
          <a:prstGeom prst="rect">
            <a:avLst/>
          </a:prstGeom>
          <a:noFill/>
        </p:spPr>
        <p:txBody>
          <a:bodyPr wrap="none" rtlCol="0">
            <a:spAutoFit/>
          </a:bodyPr>
          <a:lstStyle/>
          <a:p>
            <a:r>
              <a:rPr lang="en-US" sz="3200" dirty="0"/>
              <a:t>Pre-vacation</a:t>
            </a:r>
          </a:p>
        </p:txBody>
      </p:sp>
      <p:sp>
        <p:nvSpPr>
          <p:cNvPr id="6" name="TextBox 5"/>
          <p:cNvSpPr txBox="1"/>
          <p:nvPr/>
        </p:nvSpPr>
        <p:spPr>
          <a:xfrm>
            <a:off x="7205780" y="5562647"/>
            <a:ext cx="2449308" cy="584776"/>
          </a:xfrm>
          <a:prstGeom prst="rect">
            <a:avLst/>
          </a:prstGeom>
          <a:noFill/>
        </p:spPr>
        <p:txBody>
          <a:bodyPr wrap="none" rtlCol="0">
            <a:spAutoFit/>
          </a:bodyPr>
          <a:lstStyle/>
          <a:p>
            <a:r>
              <a:rPr lang="en-US" sz="3200" dirty="0"/>
              <a:t>Post-vacation</a:t>
            </a:r>
          </a:p>
        </p:txBody>
      </p:sp>
      <p:sp>
        <p:nvSpPr>
          <p:cNvPr id="7" name="TextBox 6"/>
          <p:cNvSpPr txBox="1"/>
          <p:nvPr/>
        </p:nvSpPr>
        <p:spPr>
          <a:xfrm>
            <a:off x="896916" y="220156"/>
            <a:ext cx="10398168" cy="584775"/>
          </a:xfrm>
          <a:prstGeom prst="rect">
            <a:avLst/>
          </a:prstGeom>
          <a:noFill/>
        </p:spPr>
        <p:txBody>
          <a:bodyPr wrap="none" rtlCol="0">
            <a:spAutoFit/>
          </a:bodyPr>
          <a:lstStyle/>
          <a:p>
            <a:r>
              <a:rPr lang="en-US" sz="3200" dirty="0"/>
              <a:t>Use your model to make a hypothesis about this observation:</a:t>
            </a:r>
          </a:p>
        </p:txBody>
      </p:sp>
    </p:spTree>
    <p:extLst>
      <p:ext uri="{BB962C8B-B14F-4D97-AF65-F5344CB8AC3E}">
        <p14:creationId xmlns:p14="http://schemas.microsoft.com/office/powerpoint/2010/main" val="1835018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019270" y="2774329"/>
            <a:ext cx="3608811" cy="345417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260451" y="4216289"/>
            <a:ext cx="2083774" cy="461665"/>
          </a:xfrm>
          <a:prstGeom prst="rect">
            <a:avLst/>
          </a:prstGeom>
          <a:noFill/>
        </p:spPr>
        <p:txBody>
          <a:bodyPr wrap="none" rtlCol="0">
            <a:spAutoFit/>
          </a:bodyPr>
          <a:lstStyle/>
          <a:p>
            <a:r>
              <a:rPr lang="en-US" sz="2400" dirty="0"/>
              <a:t>Photosynthesis</a:t>
            </a:r>
          </a:p>
        </p:txBody>
      </p:sp>
      <p:sp>
        <p:nvSpPr>
          <p:cNvPr id="6" name="Oval 5"/>
          <p:cNvSpPr/>
          <p:nvPr/>
        </p:nvSpPr>
        <p:spPr>
          <a:xfrm>
            <a:off x="5528433" y="2804019"/>
            <a:ext cx="3608811" cy="345417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890394" y="4075366"/>
            <a:ext cx="1607832" cy="830997"/>
          </a:xfrm>
          <a:prstGeom prst="rect">
            <a:avLst/>
          </a:prstGeom>
          <a:noFill/>
        </p:spPr>
        <p:txBody>
          <a:bodyPr wrap="none" rtlCol="0">
            <a:spAutoFit/>
          </a:bodyPr>
          <a:lstStyle/>
          <a:p>
            <a:pPr algn="ctr"/>
            <a:r>
              <a:rPr lang="en-US" sz="2400" dirty="0"/>
              <a:t>Cellular </a:t>
            </a:r>
          </a:p>
          <a:p>
            <a:pPr algn="ctr"/>
            <a:r>
              <a:rPr lang="en-US" sz="2400" dirty="0"/>
              <a:t>Respiration</a:t>
            </a:r>
          </a:p>
        </p:txBody>
      </p:sp>
      <p:sp>
        <p:nvSpPr>
          <p:cNvPr id="8" name="Oval 7"/>
          <p:cNvSpPr/>
          <p:nvPr/>
        </p:nvSpPr>
        <p:spPr>
          <a:xfrm>
            <a:off x="4302339" y="419831"/>
            <a:ext cx="3608811" cy="345417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736016" y="1599995"/>
            <a:ext cx="2736647" cy="830997"/>
          </a:xfrm>
          <a:prstGeom prst="rect">
            <a:avLst/>
          </a:prstGeom>
          <a:noFill/>
        </p:spPr>
        <p:txBody>
          <a:bodyPr wrap="none" rtlCol="0">
            <a:spAutoFit/>
          </a:bodyPr>
          <a:lstStyle/>
          <a:p>
            <a:pPr algn="ctr"/>
            <a:r>
              <a:rPr lang="en-US" sz="2400" dirty="0"/>
              <a:t>Ecosystem Ecology /</a:t>
            </a:r>
          </a:p>
          <a:p>
            <a:pPr algn="ctr"/>
            <a:r>
              <a:rPr lang="en-US" sz="2400" dirty="0"/>
              <a:t>Energy Flow</a:t>
            </a:r>
          </a:p>
        </p:txBody>
      </p:sp>
    </p:spTree>
    <p:extLst>
      <p:ext uri="{BB962C8B-B14F-4D97-AF65-F5344CB8AC3E}">
        <p14:creationId xmlns:p14="http://schemas.microsoft.com/office/powerpoint/2010/main" val="306271842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LIDEGUID" val="7991F86B11624724945A421104D8A752"/>
  <p:tag name="SLIDEID" val="7991F86B11624724945A421104D8A752"/>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VALUES" val="Correct|smicln|Incorrect|smicln|Incorrect|smicln|Incorrect"/>
  <p:tag name="QUESTIONALIAS" val="As the acorn grows into the tree, where did the of the majority of the biomass come from?"/>
  <p:tag name="ANSWERSALIAS" val="Air|smicln|Soil|smicln|Water|smicln|Sun"/>
  <p:tag name="RESPONSESGATHERED" val="False"/>
</p:tagLst>
</file>

<file path=ppt/tags/tag2.xml><?xml version="1.0" encoding="utf-8"?>
<p:tagLst xmlns:a="http://schemas.openxmlformats.org/drawingml/2006/main" xmlns:r="http://schemas.openxmlformats.org/officeDocument/2006/relationships" xmlns:p="http://schemas.openxmlformats.org/presentationml/2006/main">
  <p:tag name="OLDNUMANSWERS" val="4"/>
  <p:tag name="ANSWERBULLETS" val="3"/>
  <p:tag name="TEXTLENGTH" val="18"/>
  <p:tag name="FONTSIZE" val="32"/>
  <p:tag name="BULLETTYPE" val="ppBulletArabicPeriod"/>
  <p:tag name="ANSWERTEXT" val="Air&#10;Soil&#10;Water&#10;Sun"/>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TotalTime>
  <Words>428</Words>
  <Application>Microsoft Office PowerPoint</Application>
  <PresentationFormat>Widescreen</PresentationFormat>
  <Paragraphs>56</Paragraphs>
  <Slides>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MS Mincho</vt:lpstr>
      <vt:lpstr>Arial</vt:lpstr>
      <vt:lpstr>Calibri</vt:lpstr>
      <vt:lpstr>Calibri Light</vt:lpstr>
      <vt:lpstr>Symbol</vt:lpstr>
      <vt:lpstr>Times New Roman</vt:lpstr>
      <vt:lpstr>Office Theme</vt:lpstr>
      <vt:lpstr>Teachable Tidbit: Photosynthesis for non-majors</vt:lpstr>
      <vt:lpstr>Learning Outcomes</vt:lpstr>
      <vt:lpstr>As the acorn grows into the tree, from where does the of the majority of the biomass come?</vt:lpstr>
      <vt:lpstr>PowerPoint Presentation</vt:lpstr>
      <vt:lpstr>PowerPoint Presentation</vt:lpstr>
      <vt:lpstr>PowerPoint Presentation</vt:lpstr>
      <vt:lpstr>PowerPoint Presentation</vt:lpstr>
      <vt:lpstr>PowerPoint Presentation</vt:lpstr>
    </vt:vector>
  </TitlesOfParts>
  <Company>COTC-OSUN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Stottlemyer, Amy</dc:creator>
  <cp:lastModifiedBy>Stottlemyer, Amy</cp:lastModifiedBy>
  <cp:revision>18</cp:revision>
  <dcterms:created xsi:type="dcterms:W3CDTF">2015-06-10T18:32:12Z</dcterms:created>
  <dcterms:modified xsi:type="dcterms:W3CDTF">2015-06-11T12:41:07Z</dcterms:modified>
</cp:coreProperties>
</file>