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drawings/drawing1.xml" ContentType="application/vnd.openxmlformats-officedocument.drawingml.chartshapes+xml"/>
  <Override PartName="/ppt/charts/chart4.xml" ContentType="application/vnd.openxmlformats-officedocument.drawingml.chart+xml"/>
  <Override PartName="/ppt/drawings/drawing2.xml" ContentType="application/vnd.openxmlformats-officedocument.drawingml.chartshapes+xml"/>
  <Override PartName="/ppt/charts/chart5.xml" ContentType="application/vnd.openxmlformats-officedocument.drawingml.chart+xml"/>
  <Override PartName="/ppt/drawings/drawing3.xml" ContentType="application/vnd.openxmlformats-officedocument.drawingml.chartshapes+xml"/>
  <Override PartName="/ppt/charts/chart6.xml" ContentType="application/vnd.openxmlformats-officedocument.drawingml.chart+xml"/>
  <Override PartName="/ppt/drawings/drawing4.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1"/>
  </p:notesMasterIdLst>
  <p:sldIdLst>
    <p:sldId id="278" r:id="rId2"/>
    <p:sldId id="277" r:id="rId3"/>
    <p:sldId id="293" r:id="rId4"/>
    <p:sldId id="279" r:id="rId5"/>
    <p:sldId id="286" r:id="rId6"/>
    <p:sldId id="287" r:id="rId7"/>
    <p:sldId id="264" r:id="rId8"/>
    <p:sldId id="263" r:id="rId9"/>
    <p:sldId id="294" r:id="rId10"/>
    <p:sldId id="280" r:id="rId11"/>
    <p:sldId id="292" r:id="rId12"/>
    <p:sldId id="266" r:id="rId13"/>
    <p:sldId id="312" r:id="rId14"/>
    <p:sldId id="313" r:id="rId15"/>
    <p:sldId id="314" r:id="rId16"/>
    <p:sldId id="284" r:id="rId17"/>
    <p:sldId id="288" r:id="rId18"/>
    <p:sldId id="281" r:id="rId19"/>
    <p:sldId id="295" r:id="rId20"/>
    <p:sldId id="315" r:id="rId21"/>
    <p:sldId id="296" r:id="rId22"/>
    <p:sldId id="297" r:id="rId23"/>
    <p:sldId id="298" r:id="rId24"/>
    <p:sldId id="316" r:id="rId25"/>
    <p:sldId id="299" r:id="rId26"/>
    <p:sldId id="300" r:id="rId27"/>
    <p:sldId id="301" r:id="rId28"/>
    <p:sldId id="302" r:id="rId29"/>
    <p:sldId id="303" r:id="rId30"/>
    <p:sldId id="304" r:id="rId31"/>
    <p:sldId id="305" r:id="rId32"/>
    <p:sldId id="306" r:id="rId33"/>
    <p:sldId id="307" r:id="rId34"/>
    <p:sldId id="308" r:id="rId35"/>
    <p:sldId id="309" r:id="rId36"/>
    <p:sldId id="310" r:id="rId37"/>
    <p:sldId id="311" r:id="rId38"/>
    <p:sldId id="272" r:id="rId39"/>
    <p:sldId id="273"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a:srgbClr val="FFA8B0"/>
    <a:srgbClr val="D8D8D8"/>
    <a:srgbClr val="FF7E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6"/>
    <p:restoredTop sz="90685"/>
  </p:normalViewPr>
  <p:slideViewPr>
    <p:cSldViewPr snapToGrid="0" snapToObjects="1">
      <p:cViewPr>
        <p:scale>
          <a:sx n="66" d="100"/>
          <a:sy n="66" d="100"/>
        </p:scale>
        <p:origin x="-912"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E:\Tidbit%20Manipulated.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E:\Tidbit%20Manipulated.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E:\Tidbit%20Manipulated.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E:\Tidbit%20Manipulated.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E:\Tidbit%20Manipulated.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E:\Tidbit%20Manipulated.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strRef>
              <c:f>Sheet1!$B$1</c:f>
              <c:strCache>
                <c:ptCount val="1"/>
                <c:pt idx="0">
                  <c:v>Cold</c:v>
                </c:pt>
              </c:strCache>
            </c:strRef>
          </c:tx>
          <c:spPr>
            <a:ln w="50800">
              <a:solidFill>
                <a:schemeClr val="tx1"/>
              </a:solidFill>
              <a:prstDash val="sysDot"/>
            </a:ln>
          </c:spPr>
          <c:marker>
            <c:symbol val="square"/>
            <c:size val="2"/>
            <c:spPr>
              <a:solidFill>
                <a:schemeClr val="tx1"/>
              </a:solidFill>
              <a:ln>
                <a:noFill/>
              </a:ln>
            </c:spPr>
          </c:marker>
          <c:xVal>
            <c:numRef>
              <c:f>Sheet1!$A$2:$A$41</c:f>
              <c:numCache>
                <c:formatCode>General</c:formatCode>
                <c:ptCount val="4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numCache>
            </c:numRef>
          </c:xVal>
          <c:yVal>
            <c:numRef>
              <c:f>Sheet1!$B$2:$B$41</c:f>
              <c:numCache>
                <c:formatCode>General</c:formatCode>
                <c:ptCount val="4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pt idx="22">
                  <c:v>1</c:v>
                </c:pt>
                <c:pt idx="23">
                  <c:v>1</c:v>
                </c:pt>
                <c:pt idx="24">
                  <c:v>1</c:v>
                </c:pt>
                <c:pt idx="25">
                  <c:v>1</c:v>
                </c:pt>
                <c:pt idx="26">
                  <c:v>1</c:v>
                </c:pt>
                <c:pt idx="27">
                  <c:v>1</c:v>
                </c:pt>
                <c:pt idx="28">
                  <c:v>1</c:v>
                </c:pt>
                <c:pt idx="29">
                  <c:v>2</c:v>
                </c:pt>
                <c:pt idx="30">
                  <c:v>2</c:v>
                </c:pt>
                <c:pt idx="31">
                  <c:v>2</c:v>
                </c:pt>
                <c:pt idx="32">
                  <c:v>2</c:v>
                </c:pt>
                <c:pt idx="33">
                  <c:v>2</c:v>
                </c:pt>
                <c:pt idx="34">
                  <c:v>2</c:v>
                </c:pt>
                <c:pt idx="35">
                  <c:v>2</c:v>
                </c:pt>
                <c:pt idx="36">
                  <c:v>2</c:v>
                </c:pt>
                <c:pt idx="37">
                  <c:v>2</c:v>
                </c:pt>
                <c:pt idx="38">
                  <c:v>2</c:v>
                </c:pt>
                <c:pt idx="39">
                  <c:v>2</c:v>
                </c:pt>
              </c:numCache>
            </c:numRef>
          </c:yVal>
          <c:smooth val="0"/>
        </c:ser>
        <c:ser>
          <c:idx val="1"/>
          <c:order val="1"/>
          <c:tx>
            <c:strRef>
              <c:f>Sheet1!$C$1</c:f>
              <c:strCache>
                <c:ptCount val="1"/>
                <c:pt idx="0">
                  <c:v>Cold+Enzyme</c:v>
                </c:pt>
              </c:strCache>
            </c:strRef>
          </c:tx>
          <c:spPr>
            <a:ln w="50800">
              <a:solidFill>
                <a:schemeClr val="bg1">
                  <a:lumMod val="65000"/>
                </a:schemeClr>
              </a:solidFill>
              <a:prstDash val="sysDot"/>
            </a:ln>
          </c:spPr>
          <c:marker>
            <c:symbol val="square"/>
            <c:size val="2"/>
            <c:spPr>
              <a:solidFill>
                <a:schemeClr val="tx1">
                  <a:lumMod val="50000"/>
                  <a:lumOff val="50000"/>
                </a:schemeClr>
              </a:solidFill>
              <a:ln>
                <a:noFill/>
                <a:prstDash val="sysDash"/>
              </a:ln>
            </c:spPr>
          </c:marker>
          <c:xVal>
            <c:numRef>
              <c:f>Sheet1!$A$2:$A$41</c:f>
              <c:numCache>
                <c:formatCode>General</c:formatCode>
                <c:ptCount val="4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numCache>
            </c:numRef>
          </c:xVal>
          <c:yVal>
            <c:numRef>
              <c:f>Sheet1!$C$2:$C$41</c:f>
              <c:numCache>
                <c:formatCode>General</c:formatCode>
                <c:ptCount val="4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pt idx="22">
                  <c:v>1</c:v>
                </c:pt>
                <c:pt idx="23">
                  <c:v>1</c:v>
                </c:pt>
                <c:pt idx="24">
                  <c:v>2</c:v>
                </c:pt>
                <c:pt idx="25">
                  <c:v>2</c:v>
                </c:pt>
                <c:pt idx="26">
                  <c:v>2</c:v>
                </c:pt>
                <c:pt idx="27">
                  <c:v>2</c:v>
                </c:pt>
                <c:pt idx="28">
                  <c:v>2</c:v>
                </c:pt>
                <c:pt idx="29">
                  <c:v>2</c:v>
                </c:pt>
                <c:pt idx="30">
                  <c:v>2</c:v>
                </c:pt>
                <c:pt idx="31">
                  <c:v>2</c:v>
                </c:pt>
                <c:pt idx="32">
                  <c:v>2</c:v>
                </c:pt>
                <c:pt idx="33">
                  <c:v>2</c:v>
                </c:pt>
                <c:pt idx="34">
                  <c:v>2</c:v>
                </c:pt>
                <c:pt idx="35">
                  <c:v>2</c:v>
                </c:pt>
                <c:pt idx="36">
                  <c:v>2</c:v>
                </c:pt>
                <c:pt idx="37">
                  <c:v>2</c:v>
                </c:pt>
                <c:pt idx="38">
                  <c:v>3</c:v>
                </c:pt>
                <c:pt idx="39">
                  <c:v>3</c:v>
                </c:pt>
              </c:numCache>
            </c:numRef>
          </c:yVal>
          <c:smooth val="0"/>
        </c:ser>
        <c:ser>
          <c:idx val="2"/>
          <c:order val="2"/>
          <c:tx>
            <c:strRef>
              <c:f>Sheet1!$D$1</c:f>
              <c:strCache>
                <c:ptCount val="1"/>
                <c:pt idx="0">
                  <c:v>Ambient</c:v>
                </c:pt>
              </c:strCache>
            </c:strRef>
          </c:tx>
          <c:spPr>
            <a:ln w="50800">
              <a:solidFill>
                <a:sysClr val="windowText" lastClr="000000"/>
              </a:solidFill>
            </a:ln>
          </c:spPr>
          <c:marker>
            <c:symbol val="circle"/>
            <c:size val="2"/>
            <c:spPr>
              <a:solidFill>
                <a:schemeClr val="tx1"/>
              </a:solidFill>
              <a:ln>
                <a:solidFill>
                  <a:sysClr val="windowText" lastClr="000000"/>
                </a:solidFill>
              </a:ln>
            </c:spPr>
          </c:marker>
          <c:xVal>
            <c:numRef>
              <c:f>Sheet1!$A$2:$A$41</c:f>
              <c:numCache>
                <c:formatCode>General</c:formatCode>
                <c:ptCount val="4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numCache>
            </c:numRef>
          </c:xVal>
          <c:yVal>
            <c:numRef>
              <c:f>Sheet1!$D$2:$D$41</c:f>
              <c:numCache>
                <c:formatCode>General</c:formatCode>
                <c:ptCount val="40"/>
                <c:pt idx="0">
                  <c:v>1</c:v>
                </c:pt>
                <c:pt idx="1">
                  <c:v>1</c:v>
                </c:pt>
                <c:pt idx="2">
                  <c:v>1</c:v>
                </c:pt>
                <c:pt idx="3">
                  <c:v>2</c:v>
                </c:pt>
                <c:pt idx="4">
                  <c:v>2</c:v>
                </c:pt>
                <c:pt idx="5">
                  <c:v>2</c:v>
                </c:pt>
                <c:pt idx="6">
                  <c:v>2</c:v>
                </c:pt>
                <c:pt idx="7">
                  <c:v>3</c:v>
                </c:pt>
                <c:pt idx="8">
                  <c:v>3</c:v>
                </c:pt>
                <c:pt idx="9">
                  <c:v>3</c:v>
                </c:pt>
                <c:pt idx="10">
                  <c:v>3</c:v>
                </c:pt>
                <c:pt idx="11">
                  <c:v>4</c:v>
                </c:pt>
                <c:pt idx="12">
                  <c:v>4</c:v>
                </c:pt>
                <c:pt idx="13">
                  <c:v>4</c:v>
                </c:pt>
                <c:pt idx="14">
                  <c:v>4</c:v>
                </c:pt>
                <c:pt idx="15">
                  <c:v>4</c:v>
                </c:pt>
                <c:pt idx="16">
                  <c:v>4</c:v>
                </c:pt>
                <c:pt idx="17">
                  <c:v>5</c:v>
                </c:pt>
                <c:pt idx="18">
                  <c:v>5</c:v>
                </c:pt>
                <c:pt idx="19">
                  <c:v>5</c:v>
                </c:pt>
                <c:pt idx="20">
                  <c:v>5</c:v>
                </c:pt>
                <c:pt idx="21">
                  <c:v>5</c:v>
                </c:pt>
                <c:pt idx="22">
                  <c:v>5</c:v>
                </c:pt>
                <c:pt idx="23">
                  <c:v>5</c:v>
                </c:pt>
                <c:pt idx="24">
                  <c:v>5</c:v>
                </c:pt>
                <c:pt idx="25">
                  <c:v>5</c:v>
                </c:pt>
                <c:pt idx="26">
                  <c:v>5</c:v>
                </c:pt>
                <c:pt idx="27">
                  <c:v>5</c:v>
                </c:pt>
                <c:pt idx="28">
                  <c:v>5</c:v>
                </c:pt>
                <c:pt idx="29">
                  <c:v>6</c:v>
                </c:pt>
                <c:pt idx="30">
                  <c:v>6</c:v>
                </c:pt>
                <c:pt idx="31">
                  <c:v>6</c:v>
                </c:pt>
                <c:pt idx="32">
                  <c:v>6</c:v>
                </c:pt>
                <c:pt idx="33">
                  <c:v>6</c:v>
                </c:pt>
                <c:pt idx="34">
                  <c:v>6</c:v>
                </c:pt>
                <c:pt idx="35">
                  <c:v>7</c:v>
                </c:pt>
                <c:pt idx="36">
                  <c:v>7</c:v>
                </c:pt>
                <c:pt idx="37">
                  <c:v>7</c:v>
                </c:pt>
                <c:pt idx="38">
                  <c:v>7</c:v>
                </c:pt>
                <c:pt idx="39">
                  <c:v>7</c:v>
                </c:pt>
              </c:numCache>
            </c:numRef>
          </c:yVal>
          <c:smooth val="0"/>
        </c:ser>
        <c:ser>
          <c:idx val="3"/>
          <c:order val="3"/>
          <c:tx>
            <c:strRef>
              <c:f>Sheet1!$E$1</c:f>
              <c:strCache>
                <c:ptCount val="1"/>
                <c:pt idx="0">
                  <c:v>Ambient+Enzyme</c:v>
                </c:pt>
              </c:strCache>
            </c:strRef>
          </c:tx>
          <c:spPr>
            <a:ln w="50800">
              <a:solidFill>
                <a:schemeClr val="bg1">
                  <a:lumMod val="65000"/>
                </a:schemeClr>
              </a:solidFill>
            </a:ln>
          </c:spPr>
          <c:marker>
            <c:symbol val="circle"/>
            <c:size val="2"/>
            <c:spPr>
              <a:solidFill>
                <a:schemeClr val="tx1">
                  <a:lumMod val="50000"/>
                  <a:lumOff val="50000"/>
                </a:schemeClr>
              </a:solidFill>
            </c:spPr>
          </c:marker>
          <c:xVal>
            <c:numRef>
              <c:f>Sheet1!$A$2:$A$41</c:f>
              <c:numCache>
                <c:formatCode>General</c:formatCode>
                <c:ptCount val="40"/>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numCache>
            </c:numRef>
          </c:xVal>
          <c:yVal>
            <c:numRef>
              <c:f>Sheet1!$E$2:$E$41</c:f>
              <c:numCache>
                <c:formatCode>General</c:formatCode>
                <c:ptCount val="40"/>
                <c:pt idx="0">
                  <c:v>1</c:v>
                </c:pt>
                <c:pt idx="1">
                  <c:v>1</c:v>
                </c:pt>
                <c:pt idx="2">
                  <c:v>2</c:v>
                </c:pt>
                <c:pt idx="3">
                  <c:v>2</c:v>
                </c:pt>
                <c:pt idx="4">
                  <c:v>3</c:v>
                </c:pt>
                <c:pt idx="5">
                  <c:v>4</c:v>
                </c:pt>
                <c:pt idx="6">
                  <c:v>4</c:v>
                </c:pt>
                <c:pt idx="7">
                  <c:v>4</c:v>
                </c:pt>
                <c:pt idx="8">
                  <c:v>4</c:v>
                </c:pt>
                <c:pt idx="9">
                  <c:v>5</c:v>
                </c:pt>
                <c:pt idx="10">
                  <c:v>5</c:v>
                </c:pt>
                <c:pt idx="11">
                  <c:v>5</c:v>
                </c:pt>
                <c:pt idx="12">
                  <c:v>5</c:v>
                </c:pt>
                <c:pt idx="13">
                  <c:v>5</c:v>
                </c:pt>
                <c:pt idx="14">
                  <c:v>5</c:v>
                </c:pt>
                <c:pt idx="15">
                  <c:v>5</c:v>
                </c:pt>
                <c:pt idx="16">
                  <c:v>5</c:v>
                </c:pt>
                <c:pt idx="17">
                  <c:v>5</c:v>
                </c:pt>
                <c:pt idx="18">
                  <c:v>5</c:v>
                </c:pt>
                <c:pt idx="19">
                  <c:v>6</c:v>
                </c:pt>
                <c:pt idx="20">
                  <c:v>6</c:v>
                </c:pt>
                <c:pt idx="21">
                  <c:v>6</c:v>
                </c:pt>
                <c:pt idx="22">
                  <c:v>6</c:v>
                </c:pt>
                <c:pt idx="23">
                  <c:v>6</c:v>
                </c:pt>
                <c:pt idx="24">
                  <c:v>6</c:v>
                </c:pt>
                <c:pt idx="25">
                  <c:v>6</c:v>
                </c:pt>
                <c:pt idx="26">
                  <c:v>6</c:v>
                </c:pt>
                <c:pt idx="27">
                  <c:v>6</c:v>
                </c:pt>
                <c:pt idx="28">
                  <c:v>7</c:v>
                </c:pt>
                <c:pt idx="29">
                  <c:v>7</c:v>
                </c:pt>
                <c:pt idx="30">
                  <c:v>7</c:v>
                </c:pt>
                <c:pt idx="31">
                  <c:v>7</c:v>
                </c:pt>
                <c:pt idx="32">
                  <c:v>7</c:v>
                </c:pt>
                <c:pt idx="33">
                  <c:v>7</c:v>
                </c:pt>
                <c:pt idx="34">
                  <c:v>7</c:v>
                </c:pt>
                <c:pt idx="35">
                  <c:v>7</c:v>
                </c:pt>
                <c:pt idx="36">
                  <c:v>7</c:v>
                </c:pt>
                <c:pt idx="37">
                  <c:v>8</c:v>
                </c:pt>
                <c:pt idx="38">
                  <c:v>8</c:v>
                </c:pt>
                <c:pt idx="39">
                  <c:v>8</c:v>
                </c:pt>
              </c:numCache>
            </c:numRef>
          </c:yVal>
          <c:smooth val="0"/>
        </c:ser>
        <c:dLbls>
          <c:showLegendKey val="0"/>
          <c:showVal val="0"/>
          <c:showCatName val="0"/>
          <c:showSerName val="0"/>
          <c:showPercent val="0"/>
          <c:showBubbleSize val="0"/>
        </c:dLbls>
        <c:axId val="81222272"/>
        <c:axId val="81224832"/>
      </c:scatterChart>
      <c:valAx>
        <c:axId val="81222272"/>
        <c:scaling>
          <c:orientation val="minMax"/>
          <c:max val="200"/>
        </c:scaling>
        <c:delete val="0"/>
        <c:axPos val="b"/>
        <c:title>
          <c:tx>
            <c:rich>
              <a:bodyPr/>
              <a:lstStyle/>
              <a:p>
                <a:pPr>
                  <a:defRPr sz="1800"/>
                </a:pPr>
                <a:r>
                  <a:rPr lang="en-US" sz="1800"/>
                  <a:t>Time (Min)</a:t>
                </a:r>
              </a:p>
            </c:rich>
          </c:tx>
          <c:layout/>
          <c:overlay val="0"/>
        </c:title>
        <c:numFmt formatCode="General" sourceLinked="1"/>
        <c:majorTickMark val="out"/>
        <c:minorTickMark val="none"/>
        <c:tickLblPos val="nextTo"/>
        <c:txPr>
          <a:bodyPr/>
          <a:lstStyle/>
          <a:p>
            <a:pPr>
              <a:defRPr sz="1200" b="1"/>
            </a:pPr>
            <a:endParaRPr lang="en-US"/>
          </a:p>
        </c:txPr>
        <c:crossAx val="81224832"/>
        <c:crosses val="autoZero"/>
        <c:crossBetween val="midCat"/>
      </c:valAx>
      <c:valAx>
        <c:axId val="81224832"/>
        <c:scaling>
          <c:orientation val="minMax"/>
        </c:scaling>
        <c:delete val="0"/>
        <c:axPos val="l"/>
        <c:title>
          <c:tx>
            <c:rich>
              <a:bodyPr rot="-5400000" vert="horz"/>
              <a:lstStyle/>
              <a:p>
                <a:pPr>
                  <a:defRPr sz="2000"/>
                </a:pPr>
                <a:r>
                  <a:rPr lang="en-US" sz="2000"/>
                  <a:t>Shade</a:t>
                </a:r>
                <a:r>
                  <a:rPr lang="en-US" sz="2000" baseline="0"/>
                  <a:t> of Brown (color chart) </a:t>
                </a:r>
                <a:endParaRPr lang="en-US" sz="2000"/>
              </a:p>
            </c:rich>
          </c:tx>
          <c:layout>
            <c:manualLayout>
              <c:xMode val="edge"/>
              <c:yMode val="edge"/>
              <c:x val="1.2944983818770199E-2"/>
              <c:y val="0.21375859663111699"/>
            </c:manualLayout>
          </c:layout>
          <c:overlay val="0"/>
        </c:title>
        <c:numFmt formatCode="General" sourceLinked="1"/>
        <c:majorTickMark val="out"/>
        <c:minorTickMark val="none"/>
        <c:tickLblPos val="nextTo"/>
        <c:txPr>
          <a:bodyPr/>
          <a:lstStyle/>
          <a:p>
            <a:pPr>
              <a:defRPr sz="1200" b="1"/>
            </a:pPr>
            <a:endParaRPr lang="en-US"/>
          </a:p>
        </c:txPr>
        <c:crossAx val="81222272"/>
        <c:crosses val="autoZero"/>
        <c:crossBetween val="midCat"/>
      </c:valAx>
      <c:spPr>
        <a:noFill/>
      </c:spPr>
    </c:plotArea>
    <c:legend>
      <c:legendPos val="r"/>
      <c:layout/>
      <c:overlay val="0"/>
      <c:txPr>
        <a:bodyPr/>
        <a:lstStyle/>
        <a:p>
          <a:pPr>
            <a:defRPr sz="1600" b="1"/>
          </a:pPr>
          <a:endParaRPr lang="en-US"/>
        </a:p>
      </c:txPr>
    </c:legend>
    <c:plotVisOnly val="1"/>
    <c:dispBlanksAs val="gap"/>
    <c:showDLblsOverMax val="0"/>
  </c:chart>
  <c:spPr>
    <a:noFill/>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3"/>
          <c:order val="0"/>
          <c:spPr>
            <a:ln w="28575">
              <a:solidFill>
                <a:schemeClr val="bg1">
                  <a:lumMod val="65000"/>
                </a:schemeClr>
              </a:solidFill>
            </a:ln>
          </c:spPr>
          <c:marker>
            <c:symbol val="circle"/>
            <c:size val="2"/>
            <c:spPr>
              <a:noFill/>
              <a:ln>
                <a:noFill/>
              </a:ln>
            </c:spPr>
          </c:marker>
          <c:xVal>
            <c:strLit>
              <c:ptCount val="1"/>
              <c:pt idx="0">
                <c:v>A2</c:v>
              </c:pt>
            </c:strLit>
          </c:xVal>
          <c:yVal>
            <c:numRef>
              <c:f>Sheet2!$A$1</c:f>
              <c:numCache>
                <c:formatCode>General</c:formatCode>
                <c:ptCount val="1"/>
                <c:pt idx="0">
                  <c:v>100</c:v>
                </c:pt>
              </c:numCache>
            </c:numRef>
          </c:yVal>
          <c:smooth val="0"/>
        </c:ser>
        <c:dLbls>
          <c:showLegendKey val="0"/>
          <c:showVal val="0"/>
          <c:showCatName val="0"/>
          <c:showSerName val="0"/>
          <c:showPercent val="0"/>
          <c:showBubbleSize val="0"/>
        </c:dLbls>
        <c:axId val="81261696"/>
        <c:axId val="81264000"/>
      </c:scatterChart>
      <c:valAx>
        <c:axId val="81261696"/>
        <c:scaling>
          <c:orientation val="minMax"/>
          <c:max val="100"/>
        </c:scaling>
        <c:delete val="0"/>
        <c:axPos val="b"/>
        <c:title>
          <c:tx>
            <c:rich>
              <a:bodyPr/>
              <a:lstStyle/>
              <a:p>
                <a:pPr>
                  <a:defRPr sz="2400"/>
                </a:pPr>
                <a:r>
                  <a:rPr lang="en-US" sz="2400" dirty="0"/>
                  <a:t>Reaction </a:t>
                </a:r>
                <a:r>
                  <a:rPr lang="en-US" sz="2400" dirty="0" smtClean="0"/>
                  <a:t>Progress (Percentage)</a:t>
                </a:r>
                <a:endParaRPr lang="en-US" sz="2400" dirty="0"/>
              </a:p>
            </c:rich>
          </c:tx>
          <c:layout/>
          <c:overlay val="0"/>
        </c:title>
        <c:numFmt formatCode="General" sourceLinked="1"/>
        <c:majorTickMark val="out"/>
        <c:minorTickMark val="none"/>
        <c:tickLblPos val="nextTo"/>
        <c:txPr>
          <a:bodyPr/>
          <a:lstStyle/>
          <a:p>
            <a:pPr>
              <a:defRPr sz="1400"/>
            </a:pPr>
            <a:endParaRPr lang="en-US"/>
          </a:p>
        </c:txPr>
        <c:crossAx val="81264000"/>
        <c:crosses val="autoZero"/>
        <c:crossBetween val="midCat"/>
        <c:majorUnit val="20"/>
      </c:valAx>
      <c:valAx>
        <c:axId val="81264000"/>
        <c:scaling>
          <c:orientation val="minMax"/>
          <c:max val="100"/>
        </c:scaling>
        <c:delete val="0"/>
        <c:axPos val="l"/>
        <c:title>
          <c:tx>
            <c:rich>
              <a:bodyPr rot="-5400000" vert="horz"/>
              <a:lstStyle/>
              <a:p>
                <a:pPr>
                  <a:defRPr sz="2400"/>
                </a:pPr>
                <a:r>
                  <a:rPr lang="en-US" sz="2400" dirty="0"/>
                  <a:t>Energy</a:t>
                </a:r>
              </a:p>
            </c:rich>
          </c:tx>
          <c:layout/>
          <c:overlay val="0"/>
        </c:title>
        <c:numFmt formatCode="General" sourceLinked="1"/>
        <c:majorTickMark val="out"/>
        <c:minorTickMark val="none"/>
        <c:tickLblPos val="nextTo"/>
        <c:txPr>
          <a:bodyPr/>
          <a:lstStyle/>
          <a:p>
            <a:pPr>
              <a:defRPr sz="1400"/>
            </a:pPr>
            <a:endParaRPr lang="en-US"/>
          </a:p>
        </c:txPr>
        <c:crossAx val="81261696"/>
        <c:crosses val="autoZero"/>
        <c:crossBetween val="midCat"/>
        <c:majorUnit val="20"/>
      </c:valAx>
      <c:spPr>
        <a:noFill/>
      </c:spPr>
    </c:plotArea>
    <c:plotVisOnly val="1"/>
    <c:dispBlanksAs val="gap"/>
    <c:showDLblsOverMax val="0"/>
  </c:chart>
  <c:spPr>
    <a:noFill/>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3"/>
          <c:order val="0"/>
          <c:spPr>
            <a:ln w="28575">
              <a:solidFill>
                <a:schemeClr val="bg1">
                  <a:lumMod val="65000"/>
                </a:schemeClr>
              </a:solidFill>
            </a:ln>
          </c:spPr>
          <c:marker>
            <c:symbol val="circle"/>
            <c:size val="2"/>
            <c:spPr>
              <a:noFill/>
              <a:ln>
                <a:noFill/>
              </a:ln>
            </c:spPr>
          </c:marker>
          <c:xVal>
            <c:strLit>
              <c:ptCount val="1"/>
              <c:pt idx="0">
                <c:v>A2</c:v>
              </c:pt>
            </c:strLit>
          </c:xVal>
          <c:yVal>
            <c:numRef>
              <c:f>Sheet2!$A$1</c:f>
              <c:numCache>
                <c:formatCode>General</c:formatCode>
                <c:ptCount val="1"/>
                <c:pt idx="0">
                  <c:v>100</c:v>
                </c:pt>
              </c:numCache>
            </c:numRef>
          </c:yVal>
          <c:smooth val="0"/>
        </c:ser>
        <c:dLbls>
          <c:showLegendKey val="0"/>
          <c:showVal val="0"/>
          <c:showCatName val="0"/>
          <c:showSerName val="0"/>
          <c:showPercent val="0"/>
          <c:showBubbleSize val="0"/>
        </c:dLbls>
        <c:axId val="81305984"/>
        <c:axId val="81308288"/>
      </c:scatterChart>
      <c:valAx>
        <c:axId val="81305984"/>
        <c:scaling>
          <c:orientation val="minMax"/>
          <c:max val="100"/>
        </c:scaling>
        <c:delete val="0"/>
        <c:axPos val="b"/>
        <c:title>
          <c:tx>
            <c:rich>
              <a:bodyPr/>
              <a:lstStyle/>
              <a:p>
                <a:pPr>
                  <a:defRPr sz="1400"/>
                </a:pPr>
                <a:r>
                  <a:rPr lang="en-US" sz="1400" dirty="0"/>
                  <a:t>Reaction </a:t>
                </a:r>
                <a:r>
                  <a:rPr lang="en-US" sz="1400" dirty="0" smtClean="0"/>
                  <a:t>Progress (Percentage)</a:t>
                </a:r>
                <a:endParaRPr lang="en-US" sz="1400" dirty="0"/>
              </a:p>
            </c:rich>
          </c:tx>
          <c:layout/>
          <c:overlay val="0"/>
        </c:title>
        <c:numFmt formatCode="General" sourceLinked="1"/>
        <c:majorTickMark val="out"/>
        <c:minorTickMark val="none"/>
        <c:tickLblPos val="nextTo"/>
        <c:crossAx val="81308288"/>
        <c:crosses val="autoZero"/>
        <c:crossBetween val="midCat"/>
        <c:majorUnit val="20"/>
      </c:valAx>
      <c:valAx>
        <c:axId val="81308288"/>
        <c:scaling>
          <c:orientation val="minMax"/>
          <c:max val="100"/>
        </c:scaling>
        <c:delete val="0"/>
        <c:axPos val="l"/>
        <c:title>
          <c:tx>
            <c:rich>
              <a:bodyPr rot="-5400000" vert="horz"/>
              <a:lstStyle/>
              <a:p>
                <a:pPr>
                  <a:defRPr sz="1600"/>
                </a:pPr>
                <a:r>
                  <a:rPr lang="en-US" sz="1600" dirty="0"/>
                  <a:t>Energy</a:t>
                </a:r>
              </a:p>
            </c:rich>
          </c:tx>
          <c:layout/>
          <c:overlay val="0"/>
        </c:title>
        <c:numFmt formatCode="General" sourceLinked="1"/>
        <c:majorTickMark val="out"/>
        <c:minorTickMark val="none"/>
        <c:tickLblPos val="nextTo"/>
        <c:crossAx val="81305984"/>
        <c:crosses val="autoZero"/>
        <c:crossBetween val="midCat"/>
        <c:majorUnit val="20"/>
      </c:valAx>
      <c:spPr>
        <a:noFill/>
        <a:ln w="25400">
          <a:noFill/>
        </a:ln>
      </c:spPr>
    </c:plotArea>
    <c:plotVisOnly val="1"/>
    <c:dispBlanksAs val="gap"/>
    <c:showDLblsOverMax val="0"/>
  </c:chart>
  <c:spPr>
    <a:noFill/>
    <a:ln>
      <a:noFill/>
    </a:ln>
  </c:sp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3"/>
          <c:order val="0"/>
          <c:spPr>
            <a:ln w="28575">
              <a:solidFill>
                <a:schemeClr val="bg1">
                  <a:lumMod val="65000"/>
                </a:schemeClr>
              </a:solidFill>
            </a:ln>
          </c:spPr>
          <c:marker>
            <c:symbol val="circle"/>
            <c:size val="2"/>
            <c:spPr>
              <a:noFill/>
              <a:ln>
                <a:noFill/>
              </a:ln>
            </c:spPr>
          </c:marker>
          <c:xVal>
            <c:strLit>
              <c:ptCount val="1"/>
              <c:pt idx="0">
                <c:v>A2</c:v>
              </c:pt>
            </c:strLit>
          </c:xVal>
          <c:yVal>
            <c:numRef>
              <c:f>Sheet2!$A$1</c:f>
              <c:numCache>
                <c:formatCode>General</c:formatCode>
                <c:ptCount val="1"/>
                <c:pt idx="0">
                  <c:v>100</c:v>
                </c:pt>
              </c:numCache>
            </c:numRef>
          </c:yVal>
          <c:smooth val="0"/>
        </c:ser>
        <c:dLbls>
          <c:showLegendKey val="0"/>
          <c:showVal val="0"/>
          <c:showCatName val="0"/>
          <c:showSerName val="0"/>
          <c:showPercent val="0"/>
          <c:showBubbleSize val="0"/>
        </c:dLbls>
        <c:axId val="90917504"/>
        <c:axId val="90936448"/>
      </c:scatterChart>
      <c:valAx>
        <c:axId val="90917504"/>
        <c:scaling>
          <c:orientation val="minMax"/>
          <c:max val="100"/>
        </c:scaling>
        <c:delete val="0"/>
        <c:axPos val="b"/>
        <c:title>
          <c:tx>
            <c:rich>
              <a:bodyPr/>
              <a:lstStyle/>
              <a:p>
                <a:pPr>
                  <a:defRPr sz="1400"/>
                </a:pPr>
                <a:r>
                  <a:rPr lang="en-US" sz="1400" dirty="0"/>
                  <a:t>Reaction </a:t>
                </a:r>
                <a:r>
                  <a:rPr lang="en-US" sz="1400" dirty="0" smtClean="0"/>
                  <a:t>Progress (Percentage)</a:t>
                </a:r>
                <a:endParaRPr lang="en-US" sz="1400" dirty="0"/>
              </a:p>
            </c:rich>
          </c:tx>
          <c:layout/>
          <c:overlay val="0"/>
        </c:title>
        <c:numFmt formatCode="General" sourceLinked="1"/>
        <c:majorTickMark val="out"/>
        <c:minorTickMark val="none"/>
        <c:tickLblPos val="nextTo"/>
        <c:crossAx val="90936448"/>
        <c:crosses val="autoZero"/>
        <c:crossBetween val="midCat"/>
        <c:majorUnit val="20"/>
      </c:valAx>
      <c:valAx>
        <c:axId val="90936448"/>
        <c:scaling>
          <c:orientation val="minMax"/>
          <c:max val="100"/>
        </c:scaling>
        <c:delete val="0"/>
        <c:axPos val="l"/>
        <c:title>
          <c:tx>
            <c:rich>
              <a:bodyPr rot="-5400000" vert="horz"/>
              <a:lstStyle/>
              <a:p>
                <a:pPr>
                  <a:defRPr sz="1600"/>
                </a:pPr>
                <a:r>
                  <a:rPr lang="en-US" sz="1600" dirty="0"/>
                  <a:t>Energy</a:t>
                </a:r>
              </a:p>
            </c:rich>
          </c:tx>
          <c:layout/>
          <c:overlay val="0"/>
        </c:title>
        <c:numFmt formatCode="General" sourceLinked="1"/>
        <c:majorTickMark val="out"/>
        <c:minorTickMark val="none"/>
        <c:tickLblPos val="nextTo"/>
        <c:crossAx val="90917504"/>
        <c:crosses val="autoZero"/>
        <c:crossBetween val="midCat"/>
        <c:majorUnit val="20"/>
      </c:valAx>
      <c:spPr>
        <a:noFill/>
        <a:ln w="25400">
          <a:noFill/>
        </a:ln>
      </c:spPr>
    </c:plotArea>
    <c:plotVisOnly val="1"/>
    <c:dispBlanksAs val="gap"/>
    <c:showDLblsOverMax val="0"/>
  </c:chart>
  <c:spPr>
    <a:noFill/>
    <a:ln>
      <a:noFill/>
    </a:ln>
  </c:sp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3"/>
          <c:order val="0"/>
          <c:spPr>
            <a:ln w="28575">
              <a:solidFill>
                <a:schemeClr val="bg1">
                  <a:lumMod val="65000"/>
                </a:schemeClr>
              </a:solidFill>
            </a:ln>
          </c:spPr>
          <c:marker>
            <c:symbol val="circle"/>
            <c:size val="2"/>
            <c:spPr>
              <a:noFill/>
              <a:ln>
                <a:noFill/>
              </a:ln>
            </c:spPr>
          </c:marker>
          <c:xVal>
            <c:strLit>
              <c:ptCount val="1"/>
              <c:pt idx="0">
                <c:v>A2</c:v>
              </c:pt>
            </c:strLit>
          </c:xVal>
          <c:yVal>
            <c:numRef>
              <c:f>Sheet2!$A$1</c:f>
              <c:numCache>
                <c:formatCode>General</c:formatCode>
                <c:ptCount val="1"/>
                <c:pt idx="0">
                  <c:v>100</c:v>
                </c:pt>
              </c:numCache>
            </c:numRef>
          </c:yVal>
          <c:smooth val="0"/>
        </c:ser>
        <c:dLbls>
          <c:showLegendKey val="0"/>
          <c:showVal val="0"/>
          <c:showCatName val="0"/>
          <c:showSerName val="0"/>
          <c:showPercent val="0"/>
          <c:showBubbleSize val="0"/>
        </c:dLbls>
        <c:axId val="91309184"/>
        <c:axId val="91311488"/>
      </c:scatterChart>
      <c:valAx>
        <c:axId val="91309184"/>
        <c:scaling>
          <c:orientation val="minMax"/>
          <c:max val="100"/>
        </c:scaling>
        <c:delete val="0"/>
        <c:axPos val="b"/>
        <c:title>
          <c:tx>
            <c:rich>
              <a:bodyPr/>
              <a:lstStyle/>
              <a:p>
                <a:pPr>
                  <a:defRPr sz="1400"/>
                </a:pPr>
                <a:r>
                  <a:rPr lang="en-US" sz="1400" dirty="0"/>
                  <a:t>Reaction </a:t>
                </a:r>
                <a:r>
                  <a:rPr lang="en-US" sz="1400" dirty="0" smtClean="0"/>
                  <a:t>Progress (Percentage)</a:t>
                </a:r>
                <a:endParaRPr lang="en-US" sz="1400" dirty="0"/>
              </a:p>
            </c:rich>
          </c:tx>
          <c:layout/>
          <c:overlay val="0"/>
        </c:title>
        <c:numFmt formatCode="General" sourceLinked="1"/>
        <c:majorTickMark val="out"/>
        <c:minorTickMark val="none"/>
        <c:tickLblPos val="nextTo"/>
        <c:crossAx val="91311488"/>
        <c:crosses val="autoZero"/>
        <c:crossBetween val="midCat"/>
        <c:majorUnit val="20"/>
      </c:valAx>
      <c:valAx>
        <c:axId val="91311488"/>
        <c:scaling>
          <c:orientation val="minMax"/>
          <c:max val="100"/>
        </c:scaling>
        <c:delete val="0"/>
        <c:axPos val="l"/>
        <c:title>
          <c:tx>
            <c:rich>
              <a:bodyPr rot="-5400000" vert="horz"/>
              <a:lstStyle/>
              <a:p>
                <a:pPr>
                  <a:defRPr sz="1600"/>
                </a:pPr>
                <a:r>
                  <a:rPr lang="en-US" sz="1600" dirty="0"/>
                  <a:t>Energy</a:t>
                </a:r>
              </a:p>
            </c:rich>
          </c:tx>
          <c:layout/>
          <c:overlay val="0"/>
        </c:title>
        <c:numFmt formatCode="General" sourceLinked="1"/>
        <c:majorTickMark val="out"/>
        <c:minorTickMark val="none"/>
        <c:tickLblPos val="nextTo"/>
        <c:crossAx val="91309184"/>
        <c:crosses val="autoZero"/>
        <c:crossBetween val="midCat"/>
        <c:majorUnit val="20"/>
      </c:valAx>
      <c:spPr>
        <a:noFill/>
        <a:ln w="25400">
          <a:noFill/>
        </a:ln>
      </c:spPr>
    </c:plotArea>
    <c:plotVisOnly val="1"/>
    <c:dispBlanksAs val="gap"/>
    <c:showDLblsOverMax val="0"/>
  </c:chart>
  <c:spPr>
    <a:noFill/>
    <a:ln>
      <a:noFill/>
    </a:ln>
  </c:sp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3"/>
          <c:order val="0"/>
          <c:spPr>
            <a:ln w="28575">
              <a:solidFill>
                <a:schemeClr val="bg1">
                  <a:lumMod val="65000"/>
                </a:schemeClr>
              </a:solidFill>
            </a:ln>
          </c:spPr>
          <c:marker>
            <c:symbol val="circle"/>
            <c:size val="2"/>
            <c:spPr>
              <a:noFill/>
              <a:ln>
                <a:noFill/>
              </a:ln>
            </c:spPr>
          </c:marker>
          <c:xVal>
            <c:strLit>
              <c:ptCount val="1"/>
              <c:pt idx="0">
                <c:v>A2</c:v>
              </c:pt>
            </c:strLit>
          </c:xVal>
          <c:yVal>
            <c:numRef>
              <c:f>Sheet2!$A$1</c:f>
              <c:numCache>
                <c:formatCode>General</c:formatCode>
                <c:ptCount val="1"/>
                <c:pt idx="0">
                  <c:v>100</c:v>
                </c:pt>
              </c:numCache>
            </c:numRef>
          </c:yVal>
          <c:smooth val="0"/>
        </c:ser>
        <c:dLbls>
          <c:showLegendKey val="0"/>
          <c:showVal val="0"/>
          <c:showCatName val="0"/>
          <c:showSerName val="0"/>
          <c:showPercent val="0"/>
          <c:showBubbleSize val="0"/>
        </c:dLbls>
        <c:axId val="91356544"/>
        <c:axId val="91395968"/>
      </c:scatterChart>
      <c:valAx>
        <c:axId val="91356544"/>
        <c:scaling>
          <c:orientation val="minMax"/>
          <c:max val="100"/>
        </c:scaling>
        <c:delete val="0"/>
        <c:axPos val="b"/>
        <c:title>
          <c:tx>
            <c:rich>
              <a:bodyPr/>
              <a:lstStyle/>
              <a:p>
                <a:pPr>
                  <a:defRPr sz="1400"/>
                </a:pPr>
                <a:r>
                  <a:rPr lang="en-US" sz="1400" dirty="0"/>
                  <a:t>Reaction </a:t>
                </a:r>
                <a:r>
                  <a:rPr lang="en-US" sz="1400" dirty="0" smtClean="0"/>
                  <a:t>Progress (Percentage)</a:t>
                </a:r>
                <a:endParaRPr lang="en-US" sz="1400" dirty="0"/>
              </a:p>
            </c:rich>
          </c:tx>
          <c:layout/>
          <c:overlay val="0"/>
        </c:title>
        <c:numFmt formatCode="General" sourceLinked="1"/>
        <c:majorTickMark val="out"/>
        <c:minorTickMark val="none"/>
        <c:tickLblPos val="nextTo"/>
        <c:crossAx val="91395968"/>
        <c:crosses val="autoZero"/>
        <c:crossBetween val="midCat"/>
        <c:majorUnit val="20"/>
      </c:valAx>
      <c:valAx>
        <c:axId val="91395968"/>
        <c:scaling>
          <c:orientation val="minMax"/>
          <c:max val="100"/>
        </c:scaling>
        <c:delete val="0"/>
        <c:axPos val="l"/>
        <c:title>
          <c:tx>
            <c:rich>
              <a:bodyPr rot="-5400000" vert="horz"/>
              <a:lstStyle/>
              <a:p>
                <a:pPr>
                  <a:defRPr sz="1600"/>
                </a:pPr>
                <a:r>
                  <a:rPr lang="en-US" sz="1600" dirty="0"/>
                  <a:t>Energy</a:t>
                </a:r>
              </a:p>
            </c:rich>
          </c:tx>
          <c:layout/>
          <c:overlay val="0"/>
        </c:title>
        <c:numFmt formatCode="General" sourceLinked="1"/>
        <c:majorTickMark val="out"/>
        <c:minorTickMark val="none"/>
        <c:tickLblPos val="nextTo"/>
        <c:crossAx val="91356544"/>
        <c:crosses val="autoZero"/>
        <c:crossBetween val="midCat"/>
        <c:majorUnit val="20"/>
      </c:valAx>
      <c:spPr>
        <a:noFill/>
        <a:ln w="25400">
          <a:noFill/>
        </a:ln>
      </c:spPr>
    </c:plotArea>
    <c:plotVisOnly val="1"/>
    <c:dispBlanksAs val="gap"/>
    <c:showDLblsOverMax val="0"/>
  </c:chart>
  <c:spPr>
    <a:noFill/>
    <a:ln>
      <a:noFill/>
    </a:ln>
  </c:sp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0.1194</cdr:x>
      <cdr:y>0.11655</cdr:y>
    </cdr:from>
    <cdr:to>
      <cdr:x>0.79033</cdr:x>
      <cdr:y>0.85903</cdr:y>
    </cdr:to>
    <cdr:sp macro="" textlink="">
      <cdr:nvSpPr>
        <cdr:cNvPr id="3" name="Freeform 2"/>
        <cdr:cNvSpPr/>
      </cdr:nvSpPr>
      <cdr:spPr>
        <a:xfrm xmlns:a="http://schemas.openxmlformats.org/drawingml/2006/main">
          <a:off x="762000" y="531220"/>
          <a:ext cx="4281714" cy="3384009"/>
        </a:xfrm>
        <a:custGeom xmlns:a="http://schemas.openxmlformats.org/drawingml/2006/main">
          <a:avLst/>
          <a:gdLst>
            <a:gd name="connsiteX0" fmla="*/ 0 w 4281714"/>
            <a:gd name="connsiteY0" fmla="*/ 2977609 h 3384009"/>
            <a:gd name="connsiteX1" fmla="*/ 1640114 w 4281714"/>
            <a:gd name="connsiteY1" fmla="*/ 2180 h 3384009"/>
            <a:gd name="connsiteX2" fmla="*/ 4281714 w 4281714"/>
            <a:gd name="connsiteY2" fmla="*/ 3384009 h 3384009"/>
          </a:gdLst>
          <a:ahLst/>
          <a:cxnLst>
            <a:cxn ang="0">
              <a:pos x="connsiteX0" y="connsiteY0"/>
            </a:cxn>
            <a:cxn ang="0">
              <a:pos x="connsiteX1" y="connsiteY1"/>
            </a:cxn>
            <a:cxn ang="0">
              <a:pos x="connsiteX2" y="connsiteY2"/>
            </a:cxn>
          </a:cxnLst>
          <a:rect l="l" t="t" r="r" b="b"/>
          <a:pathLst>
            <a:path w="4281714" h="3384009">
              <a:moveTo>
                <a:pt x="0" y="2977609"/>
              </a:moveTo>
              <a:cubicBezTo>
                <a:pt x="463247" y="1456028"/>
                <a:pt x="926495" y="-65553"/>
                <a:pt x="1640114" y="2180"/>
              </a:cubicBezTo>
              <a:cubicBezTo>
                <a:pt x="2353733" y="69913"/>
                <a:pt x="3317723" y="1726961"/>
                <a:pt x="4281714" y="3384009"/>
              </a:cubicBezTo>
            </a:path>
          </a:pathLst>
        </a:custGeom>
        <a:noFill xmlns:a="http://schemas.openxmlformats.org/drawingml/2006/main"/>
        <a:ln xmlns:a="http://schemas.openxmlformats.org/drawingml/2006/main">
          <a:solidFill>
            <a:schemeClr val="tx2">
              <a:lumMod val="20000"/>
              <a:lumOff val="8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0.12603</cdr:x>
      <cdr:y>0.36623</cdr:y>
    </cdr:from>
    <cdr:to>
      <cdr:x>0.79696</cdr:x>
      <cdr:y>0.867</cdr:y>
    </cdr:to>
    <cdr:sp macro="" textlink="">
      <cdr:nvSpPr>
        <cdr:cNvPr id="4" name="Freeform 3"/>
        <cdr:cNvSpPr/>
      </cdr:nvSpPr>
      <cdr:spPr>
        <a:xfrm xmlns:a="http://schemas.openxmlformats.org/drawingml/2006/main">
          <a:off x="804312" y="1669162"/>
          <a:ext cx="4281714" cy="2282353"/>
        </a:xfrm>
        <a:custGeom xmlns:a="http://schemas.openxmlformats.org/drawingml/2006/main">
          <a:avLst/>
          <a:gdLst>
            <a:gd name="connsiteX0" fmla="*/ 0 w 4267200"/>
            <a:gd name="connsiteY0" fmla="*/ 1861439 h 2282353"/>
            <a:gd name="connsiteX1" fmla="*/ 1233715 w 4267200"/>
            <a:gd name="connsiteY1" fmla="*/ 3610 h 2282353"/>
            <a:gd name="connsiteX2" fmla="*/ 4267200 w 4267200"/>
            <a:gd name="connsiteY2" fmla="*/ 2282353 h 2282353"/>
          </a:gdLst>
          <a:ahLst/>
          <a:cxnLst>
            <a:cxn ang="0">
              <a:pos x="connsiteX0" y="connsiteY0"/>
            </a:cxn>
            <a:cxn ang="0">
              <a:pos x="connsiteX1" y="connsiteY1"/>
            </a:cxn>
            <a:cxn ang="0">
              <a:pos x="connsiteX2" y="connsiteY2"/>
            </a:cxn>
          </a:cxnLst>
          <a:rect l="l" t="t" r="r" b="b"/>
          <a:pathLst>
            <a:path w="4267200" h="2282353">
              <a:moveTo>
                <a:pt x="0" y="1861439"/>
              </a:moveTo>
              <a:cubicBezTo>
                <a:pt x="261257" y="897448"/>
                <a:pt x="522515" y="-66542"/>
                <a:pt x="1233715" y="3610"/>
              </a:cubicBezTo>
              <a:cubicBezTo>
                <a:pt x="1944915" y="73762"/>
                <a:pt x="3106057" y="1178057"/>
                <a:pt x="4267200" y="2282353"/>
              </a:cubicBezTo>
            </a:path>
          </a:pathLst>
        </a:custGeom>
        <a:noFill xmlns:a="http://schemas.openxmlformats.org/drawingml/2006/main"/>
        <a:ln xmlns:a="http://schemas.openxmlformats.org/drawingml/2006/main">
          <a:solidFill>
            <a:schemeClr val="tx2">
              <a:lumMod val="60000"/>
              <a:lumOff val="40000"/>
            </a:schemeClr>
          </a:solidFill>
          <a:prstDash val="sysDash"/>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2.xml><?xml version="1.0" encoding="utf-8"?>
<c:userShapes xmlns:c="http://schemas.openxmlformats.org/drawingml/2006/chart">
  <cdr:relSizeAnchor xmlns:cdr="http://schemas.openxmlformats.org/drawingml/2006/chartDrawing">
    <cdr:from>
      <cdr:x>0.1194</cdr:x>
      <cdr:y>0.11655</cdr:y>
    </cdr:from>
    <cdr:to>
      <cdr:x>0.79033</cdr:x>
      <cdr:y>0.85903</cdr:y>
    </cdr:to>
    <cdr:sp macro="" textlink="">
      <cdr:nvSpPr>
        <cdr:cNvPr id="3" name="Freeform 2"/>
        <cdr:cNvSpPr/>
      </cdr:nvSpPr>
      <cdr:spPr>
        <a:xfrm xmlns:a="http://schemas.openxmlformats.org/drawingml/2006/main">
          <a:off x="762000" y="531220"/>
          <a:ext cx="4281714" cy="3384009"/>
        </a:xfrm>
        <a:custGeom xmlns:a="http://schemas.openxmlformats.org/drawingml/2006/main">
          <a:avLst/>
          <a:gdLst>
            <a:gd name="connsiteX0" fmla="*/ 0 w 4281714"/>
            <a:gd name="connsiteY0" fmla="*/ 2977609 h 3384009"/>
            <a:gd name="connsiteX1" fmla="*/ 1640114 w 4281714"/>
            <a:gd name="connsiteY1" fmla="*/ 2180 h 3384009"/>
            <a:gd name="connsiteX2" fmla="*/ 4281714 w 4281714"/>
            <a:gd name="connsiteY2" fmla="*/ 3384009 h 3384009"/>
          </a:gdLst>
          <a:ahLst/>
          <a:cxnLst>
            <a:cxn ang="0">
              <a:pos x="connsiteX0" y="connsiteY0"/>
            </a:cxn>
            <a:cxn ang="0">
              <a:pos x="connsiteX1" y="connsiteY1"/>
            </a:cxn>
            <a:cxn ang="0">
              <a:pos x="connsiteX2" y="connsiteY2"/>
            </a:cxn>
          </a:cxnLst>
          <a:rect l="l" t="t" r="r" b="b"/>
          <a:pathLst>
            <a:path w="4281714" h="3384009">
              <a:moveTo>
                <a:pt x="0" y="2977609"/>
              </a:moveTo>
              <a:cubicBezTo>
                <a:pt x="463247" y="1456028"/>
                <a:pt x="926495" y="-65553"/>
                <a:pt x="1640114" y="2180"/>
              </a:cubicBezTo>
              <a:cubicBezTo>
                <a:pt x="2353733" y="69913"/>
                <a:pt x="3317723" y="1726961"/>
                <a:pt x="4281714" y="3384009"/>
              </a:cubicBezTo>
            </a:path>
          </a:pathLst>
        </a:custGeom>
        <a:noFill xmlns:a="http://schemas.openxmlformats.org/drawingml/2006/main"/>
        <a:ln xmlns:a="http://schemas.openxmlformats.org/drawingml/2006/main">
          <a:solidFill>
            <a:schemeClr val="tx2">
              <a:lumMod val="20000"/>
              <a:lumOff val="8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0.12603</cdr:x>
      <cdr:y>0.36623</cdr:y>
    </cdr:from>
    <cdr:to>
      <cdr:x>0.79696</cdr:x>
      <cdr:y>0.867</cdr:y>
    </cdr:to>
    <cdr:sp macro="" textlink="">
      <cdr:nvSpPr>
        <cdr:cNvPr id="4" name="Freeform 3"/>
        <cdr:cNvSpPr/>
      </cdr:nvSpPr>
      <cdr:spPr>
        <a:xfrm xmlns:a="http://schemas.openxmlformats.org/drawingml/2006/main">
          <a:off x="804312" y="1669162"/>
          <a:ext cx="4281714" cy="2282353"/>
        </a:xfrm>
        <a:custGeom xmlns:a="http://schemas.openxmlformats.org/drawingml/2006/main">
          <a:avLst/>
          <a:gdLst>
            <a:gd name="connsiteX0" fmla="*/ 0 w 4267200"/>
            <a:gd name="connsiteY0" fmla="*/ 1861439 h 2282353"/>
            <a:gd name="connsiteX1" fmla="*/ 1233715 w 4267200"/>
            <a:gd name="connsiteY1" fmla="*/ 3610 h 2282353"/>
            <a:gd name="connsiteX2" fmla="*/ 4267200 w 4267200"/>
            <a:gd name="connsiteY2" fmla="*/ 2282353 h 2282353"/>
          </a:gdLst>
          <a:ahLst/>
          <a:cxnLst>
            <a:cxn ang="0">
              <a:pos x="connsiteX0" y="connsiteY0"/>
            </a:cxn>
            <a:cxn ang="0">
              <a:pos x="connsiteX1" y="connsiteY1"/>
            </a:cxn>
            <a:cxn ang="0">
              <a:pos x="connsiteX2" y="connsiteY2"/>
            </a:cxn>
          </a:cxnLst>
          <a:rect l="l" t="t" r="r" b="b"/>
          <a:pathLst>
            <a:path w="4267200" h="2282353">
              <a:moveTo>
                <a:pt x="0" y="1861439"/>
              </a:moveTo>
              <a:cubicBezTo>
                <a:pt x="261257" y="897448"/>
                <a:pt x="522515" y="-66542"/>
                <a:pt x="1233715" y="3610"/>
              </a:cubicBezTo>
              <a:cubicBezTo>
                <a:pt x="1944915" y="73762"/>
                <a:pt x="3106057" y="1178057"/>
                <a:pt x="4267200" y="2282353"/>
              </a:cubicBezTo>
            </a:path>
          </a:pathLst>
        </a:custGeom>
        <a:noFill xmlns:a="http://schemas.openxmlformats.org/drawingml/2006/main"/>
        <a:ln xmlns:a="http://schemas.openxmlformats.org/drawingml/2006/main">
          <a:solidFill>
            <a:schemeClr val="tx2">
              <a:lumMod val="60000"/>
              <a:lumOff val="40000"/>
            </a:schemeClr>
          </a:solidFill>
          <a:prstDash val="sysDash"/>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3.xml><?xml version="1.0" encoding="utf-8"?>
<c:userShapes xmlns:c="http://schemas.openxmlformats.org/drawingml/2006/chart">
  <cdr:relSizeAnchor xmlns:cdr="http://schemas.openxmlformats.org/drawingml/2006/chartDrawing">
    <cdr:from>
      <cdr:x>0.1194</cdr:x>
      <cdr:y>0.11655</cdr:y>
    </cdr:from>
    <cdr:to>
      <cdr:x>0.79033</cdr:x>
      <cdr:y>0.85903</cdr:y>
    </cdr:to>
    <cdr:sp macro="" textlink="">
      <cdr:nvSpPr>
        <cdr:cNvPr id="3" name="Freeform 2"/>
        <cdr:cNvSpPr/>
      </cdr:nvSpPr>
      <cdr:spPr>
        <a:xfrm xmlns:a="http://schemas.openxmlformats.org/drawingml/2006/main">
          <a:off x="762000" y="531220"/>
          <a:ext cx="4281714" cy="3384009"/>
        </a:xfrm>
        <a:custGeom xmlns:a="http://schemas.openxmlformats.org/drawingml/2006/main">
          <a:avLst/>
          <a:gdLst>
            <a:gd name="connsiteX0" fmla="*/ 0 w 4281714"/>
            <a:gd name="connsiteY0" fmla="*/ 2977609 h 3384009"/>
            <a:gd name="connsiteX1" fmla="*/ 1640114 w 4281714"/>
            <a:gd name="connsiteY1" fmla="*/ 2180 h 3384009"/>
            <a:gd name="connsiteX2" fmla="*/ 4281714 w 4281714"/>
            <a:gd name="connsiteY2" fmla="*/ 3384009 h 3384009"/>
          </a:gdLst>
          <a:ahLst/>
          <a:cxnLst>
            <a:cxn ang="0">
              <a:pos x="connsiteX0" y="connsiteY0"/>
            </a:cxn>
            <a:cxn ang="0">
              <a:pos x="connsiteX1" y="connsiteY1"/>
            </a:cxn>
            <a:cxn ang="0">
              <a:pos x="connsiteX2" y="connsiteY2"/>
            </a:cxn>
          </a:cxnLst>
          <a:rect l="l" t="t" r="r" b="b"/>
          <a:pathLst>
            <a:path w="4281714" h="3384009">
              <a:moveTo>
                <a:pt x="0" y="2977609"/>
              </a:moveTo>
              <a:cubicBezTo>
                <a:pt x="463247" y="1456028"/>
                <a:pt x="926495" y="-65553"/>
                <a:pt x="1640114" y="2180"/>
              </a:cubicBezTo>
              <a:cubicBezTo>
                <a:pt x="2353733" y="69913"/>
                <a:pt x="3317723" y="1726961"/>
                <a:pt x="4281714" y="3384009"/>
              </a:cubicBezTo>
            </a:path>
          </a:pathLst>
        </a:custGeom>
        <a:noFill xmlns:a="http://schemas.openxmlformats.org/drawingml/2006/main"/>
        <a:ln xmlns:a="http://schemas.openxmlformats.org/drawingml/2006/main">
          <a:solidFill>
            <a:schemeClr val="tx2">
              <a:lumMod val="20000"/>
              <a:lumOff val="8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0.12603</cdr:x>
      <cdr:y>0.36623</cdr:y>
    </cdr:from>
    <cdr:to>
      <cdr:x>0.79696</cdr:x>
      <cdr:y>0.867</cdr:y>
    </cdr:to>
    <cdr:sp macro="" textlink="">
      <cdr:nvSpPr>
        <cdr:cNvPr id="4" name="Freeform 3"/>
        <cdr:cNvSpPr/>
      </cdr:nvSpPr>
      <cdr:spPr>
        <a:xfrm xmlns:a="http://schemas.openxmlformats.org/drawingml/2006/main">
          <a:off x="804312" y="1669162"/>
          <a:ext cx="4281714" cy="2282353"/>
        </a:xfrm>
        <a:custGeom xmlns:a="http://schemas.openxmlformats.org/drawingml/2006/main">
          <a:avLst/>
          <a:gdLst>
            <a:gd name="connsiteX0" fmla="*/ 0 w 4267200"/>
            <a:gd name="connsiteY0" fmla="*/ 1861439 h 2282353"/>
            <a:gd name="connsiteX1" fmla="*/ 1233715 w 4267200"/>
            <a:gd name="connsiteY1" fmla="*/ 3610 h 2282353"/>
            <a:gd name="connsiteX2" fmla="*/ 4267200 w 4267200"/>
            <a:gd name="connsiteY2" fmla="*/ 2282353 h 2282353"/>
          </a:gdLst>
          <a:ahLst/>
          <a:cxnLst>
            <a:cxn ang="0">
              <a:pos x="connsiteX0" y="connsiteY0"/>
            </a:cxn>
            <a:cxn ang="0">
              <a:pos x="connsiteX1" y="connsiteY1"/>
            </a:cxn>
            <a:cxn ang="0">
              <a:pos x="connsiteX2" y="connsiteY2"/>
            </a:cxn>
          </a:cxnLst>
          <a:rect l="l" t="t" r="r" b="b"/>
          <a:pathLst>
            <a:path w="4267200" h="2282353">
              <a:moveTo>
                <a:pt x="0" y="1861439"/>
              </a:moveTo>
              <a:cubicBezTo>
                <a:pt x="261257" y="897448"/>
                <a:pt x="522515" y="-66542"/>
                <a:pt x="1233715" y="3610"/>
              </a:cubicBezTo>
              <a:cubicBezTo>
                <a:pt x="1944915" y="73762"/>
                <a:pt x="3106057" y="1178057"/>
                <a:pt x="4267200" y="2282353"/>
              </a:cubicBezTo>
            </a:path>
          </a:pathLst>
        </a:custGeom>
        <a:noFill xmlns:a="http://schemas.openxmlformats.org/drawingml/2006/main"/>
        <a:ln xmlns:a="http://schemas.openxmlformats.org/drawingml/2006/main">
          <a:solidFill>
            <a:schemeClr val="tx2">
              <a:lumMod val="60000"/>
              <a:lumOff val="40000"/>
            </a:schemeClr>
          </a:solidFill>
          <a:prstDash val="sysDash"/>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4.xml><?xml version="1.0" encoding="utf-8"?>
<c:userShapes xmlns:c="http://schemas.openxmlformats.org/drawingml/2006/chart">
  <cdr:relSizeAnchor xmlns:cdr="http://schemas.openxmlformats.org/drawingml/2006/chartDrawing">
    <cdr:from>
      <cdr:x>0.1194</cdr:x>
      <cdr:y>0.11655</cdr:y>
    </cdr:from>
    <cdr:to>
      <cdr:x>0.79033</cdr:x>
      <cdr:y>0.85903</cdr:y>
    </cdr:to>
    <cdr:sp macro="" textlink="">
      <cdr:nvSpPr>
        <cdr:cNvPr id="3" name="Freeform 2"/>
        <cdr:cNvSpPr/>
      </cdr:nvSpPr>
      <cdr:spPr>
        <a:xfrm xmlns:a="http://schemas.openxmlformats.org/drawingml/2006/main">
          <a:off x="762000" y="531220"/>
          <a:ext cx="4281714" cy="3384009"/>
        </a:xfrm>
        <a:custGeom xmlns:a="http://schemas.openxmlformats.org/drawingml/2006/main">
          <a:avLst/>
          <a:gdLst>
            <a:gd name="connsiteX0" fmla="*/ 0 w 4281714"/>
            <a:gd name="connsiteY0" fmla="*/ 2977609 h 3384009"/>
            <a:gd name="connsiteX1" fmla="*/ 1640114 w 4281714"/>
            <a:gd name="connsiteY1" fmla="*/ 2180 h 3384009"/>
            <a:gd name="connsiteX2" fmla="*/ 4281714 w 4281714"/>
            <a:gd name="connsiteY2" fmla="*/ 3384009 h 3384009"/>
          </a:gdLst>
          <a:ahLst/>
          <a:cxnLst>
            <a:cxn ang="0">
              <a:pos x="connsiteX0" y="connsiteY0"/>
            </a:cxn>
            <a:cxn ang="0">
              <a:pos x="connsiteX1" y="connsiteY1"/>
            </a:cxn>
            <a:cxn ang="0">
              <a:pos x="connsiteX2" y="connsiteY2"/>
            </a:cxn>
          </a:cxnLst>
          <a:rect l="l" t="t" r="r" b="b"/>
          <a:pathLst>
            <a:path w="4281714" h="3384009">
              <a:moveTo>
                <a:pt x="0" y="2977609"/>
              </a:moveTo>
              <a:cubicBezTo>
                <a:pt x="463247" y="1456028"/>
                <a:pt x="926495" y="-65553"/>
                <a:pt x="1640114" y="2180"/>
              </a:cubicBezTo>
              <a:cubicBezTo>
                <a:pt x="2353733" y="69913"/>
                <a:pt x="3317723" y="1726961"/>
                <a:pt x="4281714" y="3384009"/>
              </a:cubicBezTo>
            </a:path>
          </a:pathLst>
        </a:custGeom>
        <a:noFill xmlns:a="http://schemas.openxmlformats.org/drawingml/2006/main"/>
        <a:ln xmlns:a="http://schemas.openxmlformats.org/drawingml/2006/main">
          <a:solidFill>
            <a:schemeClr val="tx2">
              <a:lumMod val="20000"/>
              <a:lumOff val="80000"/>
            </a:schemeClr>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0.12603</cdr:x>
      <cdr:y>0.36623</cdr:y>
    </cdr:from>
    <cdr:to>
      <cdr:x>0.79696</cdr:x>
      <cdr:y>0.867</cdr:y>
    </cdr:to>
    <cdr:sp macro="" textlink="">
      <cdr:nvSpPr>
        <cdr:cNvPr id="4" name="Freeform 3"/>
        <cdr:cNvSpPr/>
      </cdr:nvSpPr>
      <cdr:spPr>
        <a:xfrm xmlns:a="http://schemas.openxmlformats.org/drawingml/2006/main">
          <a:off x="804312" y="1669162"/>
          <a:ext cx="4281714" cy="2282353"/>
        </a:xfrm>
        <a:custGeom xmlns:a="http://schemas.openxmlformats.org/drawingml/2006/main">
          <a:avLst/>
          <a:gdLst>
            <a:gd name="connsiteX0" fmla="*/ 0 w 4267200"/>
            <a:gd name="connsiteY0" fmla="*/ 1861439 h 2282353"/>
            <a:gd name="connsiteX1" fmla="*/ 1233715 w 4267200"/>
            <a:gd name="connsiteY1" fmla="*/ 3610 h 2282353"/>
            <a:gd name="connsiteX2" fmla="*/ 4267200 w 4267200"/>
            <a:gd name="connsiteY2" fmla="*/ 2282353 h 2282353"/>
          </a:gdLst>
          <a:ahLst/>
          <a:cxnLst>
            <a:cxn ang="0">
              <a:pos x="connsiteX0" y="connsiteY0"/>
            </a:cxn>
            <a:cxn ang="0">
              <a:pos x="connsiteX1" y="connsiteY1"/>
            </a:cxn>
            <a:cxn ang="0">
              <a:pos x="connsiteX2" y="connsiteY2"/>
            </a:cxn>
          </a:cxnLst>
          <a:rect l="l" t="t" r="r" b="b"/>
          <a:pathLst>
            <a:path w="4267200" h="2282353">
              <a:moveTo>
                <a:pt x="0" y="1861439"/>
              </a:moveTo>
              <a:cubicBezTo>
                <a:pt x="261257" y="897448"/>
                <a:pt x="522515" y="-66542"/>
                <a:pt x="1233715" y="3610"/>
              </a:cubicBezTo>
              <a:cubicBezTo>
                <a:pt x="1944915" y="73762"/>
                <a:pt x="3106057" y="1178057"/>
                <a:pt x="4267200" y="2282353"/>
              </a:cubicBezTo>
            </a:path>
          </a:pathLst>
        </a:custGeom>
        <a:noFill xmlns:a="http://schemas.openxmlformats.org/drawingml/2006/main"/>
        <a:ln xmlns:a="http://schemas.openxmlformats.org/drawingml/2006/main">
          <a:solidFill>
            <a:schemeClr val="tx2">
              <a:lumMod val="60000"/>
              <a:lumOff val="40000"/>
            </a:schemeClr>
          </a:solidFill>
          <a:prstDash val="sysDash"/>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A24E38-B054-654C-BFCE-4241A49A582A}" type="datetimeFigureOut">
              <a:rPr lang="en-US" smtClean="0"/>
              <a:t>2/26/2016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8C24D6-4820-C84A-B6C3-F4A0CBF65223}" type="slidenum">
              <a:rPr lang="en-US" smtClean="0"/>
              <a:t>‹#›</a:t>
            </a:fld>
            <a:endParaRPr lang="en-US"/>
          </a:p>
        </p:txBody>
      </p:sp>
    </p:spTree>
    <p:extLst>
      <p:ext uri="{BB962C8B-B14F-4D97-AF65-F5344CB8AC3E}">
        <p14:creationId xmlns:p14="http://schemas.microsoft.com/office/powerpoint/2010/main" val="1302418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8C24D6-4820-C84A-B6C3-F4A0CBF65223}" type="slidenum">
              <a:rPr lang="en-US" smtClean="0"/>
              <a:t>1</a:t>
            </a:fld>
            <a:endParaRPr lang="en-US"/>
          </a:p>
        </p:txBody>
      </p:sp>
    </p:spTree>
    <p:extLst>
      <p:ext uri="{BB962C8B-B14F-4D97-AF65-F5344CB8AC3E}">
        <p14:creationId xmlns:p14="http://schemas.microsoft.com/office/powerpoint/2010/main" val="4844529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8C24D6-4820-C84A-B6C3-F4A0CBF65223}" type="slidenum">
              <a:rPr lang="en-US" smtClean="0"/>
              <a:t>10</a:t>
            </a:fld>
            <a:endParaRPr lang="en-US"/>
          </a:p>
        </p:txBody>
      </p:sp>
    </p:spTree>
    <p:extLst>
      <p:ext uri="{BB962C8B-B14F-4D97-AF65-F5344CB8AC3E}">
        <p14:creationId xmlns:p14="http://schemas.microsoft.com/office/powerpoint/2010/main" val="4546132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8C24D6-4820-C84A-B6C3-F4A0CBF65223}" type="slidenum">
              <a:rPr lang="en-US" smtClean="0"/>
              <a:t>32</a:t>
            </a:fld>
            <a:endParaRPr lang="en-US"/>
          </a:p>
        </p:txBody>
      </p:sp>
    </p:spTree>
    <p:extLst>
      <p:ext uri="{BB962C8B-B14F-4D97-AF65-F5344CB8AC3E}">
        <p14:creationId xmlns:p14="http://schemas.microsoft.com/office/powerpoint/2010/main" val="3220266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Shape 46"/>
          <p:cNvSpPr txBox="1">
            <a:spLocks noGrp="1"/>
          </p:cNvSpPr>
          <p:nvPr>
            <p:ph type="body" idx="1"/>
          </p:nvPr>
        </p:nvSpPr>
        <p:spPr>
          <a:xfrm>
            <a:off x="1185862" y="4787900"/>
            <a:ext cx="5405436" cy="3824287"/>
          </a:xfrm>
          <a:prstGeom prst="rect">
            <a:avLst/>
          </a:prstGeom>
        </p:spPr>
        <p:txBody>
          <a:bodyPr lIns="91425" tIns="91425" rIns="91425" bIns="91425" anchor="ctr" anchorCtr="0">
            <a:noAutofit/>
          </a:bodyPr>
          <a:lstStyle/>
          <a:p>
            <a:pPr>
              <a:spcBef>
                <a:spcPts val="0"/>
              </a:spcBef>
              <a:buNone/>
            </a:pPr>
            <a:endParaRPr/>
          </a:p>
        </p:txBody>
      </p:sp>
      <p:sp>
        <p:nvSpPr>
          <p:cNvPr id="47" name="Shape 47"/>
          <p:cNvSpPr>
            <a:spLocks noGrp="1" noRot="1" noChangeAspect="1"/>
          </p:cNvSpPr>
          <p:nvPr>
            <p:ph type="sldImg" idx="2"/>
          </p:nvPr>
        </p:nvSpPr>
        <p:spPr>
          <a:xfrm>
            <a:off x="1587500" y="1006475"/>
            <a:ext cx="4594225" cy="34448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103253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Shape 55"/>
          <p:cNvSpPr txBox="1"/>
          <p:nvPr/>
        </p:nvSpPr>
        <p:spPr>
          <a:xfrm>
            <a:off x="1587500" y="1006475"/>
            <a:ext cx="4595812" cy="3448050"/>
          </a:xfrm>
          <a:prstGeom prst="rect">
            <a:avLst/>
          </a:prstGeom>
          <a:solidFill>
            <a:srgbClr val="FFFFFF"/>
          </a:solidFill>
          <a:ln w="9525" cap="flat" cmpd="sng">
            <a:solidFill>
              <a:srgbClr val="000000"/>
            </a:solidFill>
            <a:prstDash val="solid"/>
            <a:miter/>
            <a:headEnd type="none" w="med" len="med"/>
            <a:tailEnd type="none" w="med" len="med"/>
          </a:ln>
        </p:spPr>
        <p:txBody>
          <a:bodyPr lIns="91425" tIns="45700" rIns="91425" bIns="45700" anchor="ctr" anchorCtr="0">
            <a:noAutofit/>
          </a:bodyPr>
          <a:lstStyle/>
          <a:p>
            <a:pPr marL="0" marR="0" lvl="0" indent="0" algn="l" rtl="0">
              <a:lnSpc>
                <a:spcPct val="93000"/>
              </a:lnSpc>
              <a:spcBef>
                <a:spcPts val="0"/>
              </a:spcBef>
              <a:spcAft>
                <a:spcPts val="0"/>
              </a:spcAft>
              <a:buNone/>
            </a:pPr>
            <a:endParaRPr sz="2400" b="0" i="0" u="none" strike="noStrike" cap="none" baseline="0">
              <a:solidFill>
                <a:srgbClr val="000000"/>
              </a:solidFill>
              <a:latin typeface="Times New Roman"/>
              <a:ea typeface="Times New Roman"/>
              <a:cs typeface="Times New Roman"/>
              <a:sym typeface="Times New Roman"/>
            </a:endParaRPr>
          </a:p>
        </p:txBody>
      </p:sp>
      <p:sp>
        <p:nvSpPr>
          <p:cNvPr id="56" name="Shape 56"/>
          <p:cNvSpPr txBox="1">
            <a:spLocks noGrp="1"/>
          </p:cNvSpPr>
          <p:nvPr>
            <p:ph type="body" idx="1"/>
          </p:nvPr>
        </p:nvSpPr>
        <p:spPr>
          <a:xfrm>
            <a:off x="1185862" y="4787900"/>
            <a:ext cx="5407025" cy="3971924"/>
          </a:xfrm>
          <a:prstGeom prst="rect">
            <a:avLst/>
          </a:prstGeom>
          <a:noFill/>
          <a:ln>
            <a:noFill/>
          </a:ln>
        </p:spPr>
        <p:txBody>
          <a:bodyPr lIns="0" tIns="0" rIns="0" bIns="0" anchor="t" anchorCtr="0">
            <a:noAutofit/>
          </a:bodyPr>
          <a:lstStyle/>
          <a:p>
            <a:pPr marL="85725" marR="0" lvl="0" indent="-9525" algn="l" rtl="0">
              <a:lnSpc>
                <a:spcPct val="93000"/>
              </a:lnSpc>
              <a:spcBef>
                <a:spcPts val="0"/>
              </a:spcBef>
              <a:buSzPct val="25000"/>
              <a:buFont typeface="Arial"/>
              <a:buNone/>
            </a:pPr>
            <a:r>
              <a:rPr lang="en-US" sz="1800" b="0" i="0" u="none" strike="noStrike" cap="none" baseline="0">
                <a:latin typeface="Arial"/>
                <a:ea typeface="Arial"/>
                <a:cs typeface="Arial"/>
                <a:sym typeface="Arial"/>
              </a:rPr>
              <a:t>Biosynthetic Pathway and Regulation of Ethylene.The formation of </a:t>
            </a:r>
            <a:r>
              <a:rPr lang="en-US" sz="1800" b="0" i="1" u="none" strike="noStrike" cap="none" baseline="0">
                <a:latin typeface="Arial"/>
                <a:ea typeface="Arial"/>
                <a:cs typeface="Arial"/>
                <a:sym typeface="Arial"/>
              </a:rPr>
              <a:t>S-</a:t>
            </a:r>
            <a:r>
              <a:rPr lang="en-US" sz="1800" b="0" i="0" u="none" strike="noStrike" cap="none" baseline="0">
                <a:latin typeface="Arial"/>
                <a:ea typeface="Arial"/>
                <a:cs typeface="Arial"/>
                <a:sym typeface="Arial"/>
              </a:rPr>
              <a:t>AdoMet is catalyzed by SAM synthetase from the methionine at the expense of one molecule of ATP per molecule of </a:t>
            </a:r>
            <a:r>
              <a:rPr lang="en-US" sz="1800" b="0" i="1" u="none" strike="noStrike" cap="none" baseline="0">
                <a:latin typeface="Arial"/>
                <a:ea typeface="Arial"/>
                <a:cs typeface="Arial"/>
                <a:sym typeface="Arial"/>
              </a:rPr>
              <a:t>S-</a:t>
            </a:r>
            <a:r>
              <a:rPr lang="en-US" sz="1800" b="0" i="0" u="none" strike="noStrike" cap="none" baseline="0">
                <a:latin typeface="Arial"/>
                <a:ea typeface="Arial"/>
                <a:cs typeface="Arial"/>
                <a:sym typeface="Arial"/>
              </a:rPr>
              <a:t>AdoMet synthesized. </a:t>
            </a:r>
            <a:r>
              <a:rPr lang="en-US" sz="1800" b="0" i="1" u="none" strike="noStrike" cap="none" baseline="0">
                <a:latin typeface="Arial"/>
                <a:ea typeface="Arial"/>
                <a:cs typeface="Arial"/>
                <a:sym typeface="Arial"/>
              </a:rPr>
              <a:t>S-</a:t>
            </a:r>
            <a:r>
              <a:rPr lang="en-US" sz="1800" b="0" i="0" u="none" strike="noStrike" cap="none" baseline="0">
                <a:latin typeface="Arial"/>
                <a:ea typeface="Arial"/>
                <a:cs typeface="Arial"/>
                <a:sym typeface="Arial"/>
              </a:rPr>
              <a:t>AdoMet is the methyl group donor for many cellular molecules (Methylated Acceptors), including nucleic acids, proteins, and lipids. In addition, </a:t>
            </a:r>
            <a:r>
              <a:rPr lang="en-US" sz="1800" b="0" i="1" u="none" strike="noStrike" cap="none" baseline="0">
                <a:latin typeface="Arial"/>
                <a:ea typeface="Arial"/>
                <a:cs typeface="Arial"/>
                <a:sym typeface="Arial"/>
              </a:rPr>
              <a:t>S-</a:t>
            </a:r>
            <a:r>
              <a:rPr lang="en-US" sz="1800" b="0" i="0" u="none" strike="noStrike" cap="none" baseline="0">
                <a:latin typeface="Arial"/>
                <a:ea typeface="Arial"/>
                <a:cs typeface="Arial"/>
                <a:sym typeface="Arial"/>
              </a:rPr>
              <a:t>AdoMet is the precursor of the polyamine synthesis pathway (Spermidine/Spermine biosynthesis pathway). ACC is the immediate precursor of ethylene. The rate-limiting step of ethylene synthesis is the conversion of </a:t>
            </a:r>
            <a:r>
              <a:rPr lang="en-US" sz="1800" b="0" i="1" u="none" strike="noStrike" cap="none" baseline="0">
                <a:latin typeface="Arial"/>
                <a:ea typeface="Arial"/>
                <a:cs typeface="Arial"/>
                <a:sym typeface="Arial"/>
              </a:rPr>
              <a:t>S-</a:t>
            </a:r>
            <a:r>
              <a:rPr lang="en-US" sz="1800" b="0" i="0" u="none" strike="noStrike" cap="none" baseline="0">
                <a:latin typeface="Arial"/>
                <a:ea typeface="Arial"/>
                <a:cs typeface="Arial"/>
                <a:sym typeface="Arial"/>
              </a:rPr>
              <a:t>AdoMet to ACC by ACC synthase under most conditions. MTA is the by-product generated along with ACC production by ACC synthase. Recycling of MTA back to methionine conserves the methylthio group and is able to maintain a constant concentration of cellular methionine even when ethylene is rapidly synthesized. Malonylation of ACC to malonyl-ACC (MACC) deprives the ACC pool and reduces the ethylene production. ACC oxidase catalyses the final step of ethylene synthesis using ACC as substrate and generates carbon dioxide and cyanide. Transcriptional regulation of both ACC synthase and ACC oxidase is indicated by dashed arrows. Reversible phosphorylation of ACC synthase is hypothesized and may be induced by unknown phosphatases (Ptase) and kinases, the latter presumably activated by stresses. Both native and phosphorylated form (ACC synthase-Pi) of ACC synthase are functional, although the native ACC synthase may be less stable or active in vivo. A hypothetical inhibitor is associated with ACC synthase at the carboxyl end and may be dissociated from the enzyme if it is modified by phosphorylation at the vicinity.</a:t>
            </a:r>
          </a:p>
        </p:txBody>
      </p:sp>
      <p:sp>
        <p:nvSpPr>
          <p:cNvPr id="57" name="Shape 57"/>
          <p:cNvSpPr>
            <a:spLocks noGrp="1" noRot="1" noChangeAspect="1"/>
          </p:cNvSpPr>
          <p:nvPr>
            <p:ph type="sldImg" idx="2"/>
          </p:nvPr>
        </p:nvSpPr>
        <p:spPr>
          <a:xfrm>
            <a:off x="1587500" y="1006475"/>
            <a:ext cx="4594225" cy="34448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612925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1587500" y="1006475"/>
            <a:ext cx="4594225" cy="34448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0" name="Shape 80"/>
          <p:cNvSpPr txBox="1">
            <a:spLocks noGrp="1"/>
          </p:cNvSpPr>
          <p:nvPr>
            <p:ph type="body" idx="1"/>
          </p:nvPr>
        </p:nvSpPr>
        <p:spPr>
          <a:xfrm>
            <a:off x="1185862" y="4787900"/>
            <a:ext cx="5405400" cy="3824399"/>
          </a:xfrm>
          <a:prstGeom prst="rect">
            <a:avLst/>
          </a:prstGeom>
        </p:spPr>
        <p:txBody>
          <a:bodyPr lIns="91425" tIns="91425" rIns="91425" bIns="91425" anchor="ctr" anchorCtr="0">
            <a:noAutofit/>
          </a:bodyPr>
          <a:lstStyle/>
          <a:p>
            <a:pPr>
              <a:spcBef>
                <a:spcPts val="0"/>
              </a:spcBef>
              <a:buNone/>
            </a:pPr>
            <a:endParaRPr/>
          </a:p>
        </p:txBody>
      </p:sp>
    </p:spTree>
    <p:extLst>
      <p:ext uri="{BB962C8B-B14F-4D97-AF65-F5344CB8AC3E}">
        <p14:creationId xmlns:p14="http://schemas.microsoft.com/office/powerpoint/2010/main" val="5460931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1587500" y="1006475"/>
            <a:ext cx="4594225" cy="34448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5" name="Shape 85"/>
          <p:cNvSpPr txBox="1">
            <a:spLocks noGrp="1"/>
          </p:cNvSpPr>
          <p:nvPr>
            <p:ph type="body" idx="1"/>
          </p:nvPr>
        </p:nvSpPr>
        <p:spPr>
          <a:xfrm>
            <a:off x="1185862" y="4787900"/>
            <a:ext cx="5405400" cy="3824399"/>
          </a:xfrm>
          <a:prstGeom prst="rect">
            <a:avLst/>
          </a:prstGeom>
        </p:spPr>
        <p:txBody>
          <a:bodyPr lIns="91425" tIns="91425" rIns="91425" bIns="91425" anchor="ctr" anchorCtr="0">
            <a:noAutofit/>
          </a:bodyPr>
          <a:lstStyle/>
          <a:p>
            <a:pPr>
              <a:spcBef>
                <a:spcPts val="0"/>
              </a:spcBef>
              <a:buNone/>
            </a:pPr>
            <a:endParaRPr/>
          </a:p>
        </p:txBody>
      </p:sp>
    </p:spTree>
    <p:extLst>
      <p:ext uri="{BB962C8B-B14F-4D97-AF65-F5344CB8AC3E}">
        <p14:creationId xmlns:p14="http://schemas.microsoft.com/office/powerpoint/2010/main" val="21267277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E42D15A-9D3A-EC42-A843-489206787EC3}" type="datetimeFigureOut">
              <a:rPr lang="en-US" smtClean="0"/>
              <a:t>2/26/2016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F5174-70AA-F24F-A2C6-385F58C9A106}" type="slidenum">
              <a:rPr lang="en-US" smtClean="0"/>
              <a:t>‹#›</a:t>
            </a:fld>
            <a:endParaRPr lang="en-US"/>
          </a:p>
        </p:txBody>
      </p:sp>
    </p:spTree>
    <p:extLst>
      <p:ext uri="{BB962C8B-B14F-4D97-AF65-F5344CB8AC3E}">
        <p14:creationId xmlns:p14="http://schemas.microsoft.com/office/powerpoint/2010/main" val="235316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E42D15A-9D3A-EC42-A843-489206787EC3}" type="datetimeFigureOut">
              <a:rPr lang="en-US" smtClean="0"/>
              <a:t>2/26/2016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F5174-70AA-F24F-A2C6-385F58C9A106}" type="slidenum">
              <a:rPr lang="en-US" smtClean="0"/>
              <a:t>‹#›</a:t>
            </a:fld>
            <a:endParaRPr lang="en-US"/>
          </a:p>
        </p:txBody>
      </p:sp>
    </p:spTree>
    <p:extLst>
      <p:ext uri="{BB962C8B-B14F-4D97-AF65-F5344CB8AC3E}">
        <p14:creationId xmlns:p14="http://schemas.microsoft.com/office/powerpoint/2010/main" val="806419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E42D15A-9D3A-EC42-A843-489206787EC3}" type="datetimeFigureOut">
              <a:rPr lang="en-US" smtClean="0"/>
              <a:t>2/26/2016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F5174-70AA-F24F-A2C6-385F58C9A106}" type="slidenum">
              <a:rPr lang="en-US" smtClean="0"/>
              <a:t>‹#›</a:t>
            </a:fld>
            <a:endParaRPr lang="en-US"/>
          </a:p>
        </p:txBody>
      </p:sp>
    </p:spTree>
    <p:extLst>
      <p:ext uri="{BB962C8B-B14F-4D97-AF65-F5344CB8AC3E}">
        <p14:creationId xmlns:p14="http://schemas.microsoft.com/office/powerpoint/2010/main" val="724954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E42D15A-9D3A-EC42-A843-489206787EC3}" type="datetimeFigureOut">
              <a:rPr lang="en-US" smtClean="0"/>
              <a:t>2/26/2016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F5174-70AA-F24F-A2C6-385F58C9A106}" type="slidenum">
              <a:rPr lang="en-US" smtClean="0"/>
              <a:t>‹#›</a:t>
            </a:fld>
            <a:endParaRPr lang="en-US"/>
          </a:p>
        </p:txBody>
      </p:sp>
    </p:spTree>
    <p:extLst>
      <p:ext uri="{BB962C8B-B14F-4D97-AF65-F5344CB8AC3E}">
        <p14:creationId xmlns:p14="http://schemas.microsoft.com/office/powerpoint/2010/main" val="1444836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42D15A-9D3A-EC42-A843-489206787EC3}" type="datetimeFigureOut">
              <a:rPr lang="en-US" smtClean="0"/>
              <a:t>2/26/2016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BF5174-70AA-F24F-A2C6-385F58C9A106}" type="slidenum">
              <a:rPr lang="en-US" smtClean="0"/>
              <a:t>‹#›</a:t>
            </a:fld>
            <a:endParaRPr lang="en-US"/>
          </a:p>
        </p:txBody>
      </p:sp>
    </p:spTree>
    <p:extLst>
      <p:ext uri="{BB962C8B-B14F-4D97-AF65-F5344CB8AC3E}">
        <p14:creationId xmlns:p14="http://schemas.microsoft.com/office/powerpoint/2010/main" val="1768837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E42D15A-9D3A-EC42-A843-489206787EC3}" type="datetimeFigureOut">
              <a:rPr lang="en-US" smtClean="0"/>
              <a:t>2/26/2016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BF5174-70AA-F24F-A2C6-385F58C9A106}" type="slidenum">
              <a:rPr lang="en-US" smtClean="0"/>
              <a:t>‹#›</a:t>
            </a:fld>
            <a:endParaRPr lang="en-US"/>
          </a:p>
        </p:txBody>
      </p:sp>
    </p:spTree>
    <p:extLst>
      <p:ext uri="{BB962C8B-B14F-4D97-AF65-F5344CB8AC3E}">
        <p14:creationId xmlns:p14="http://schemas.microsoft.com/office/powerpoint/2010/main" val="1227535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E42D15A-9D3A-EC42-A843-489206787EC3}" type="datetimeFigureOut">
              <a:rPr lang="en-US" smtClean="0"/>
              <a:t>2/26/2016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BF5174-70AA-F24F-A2C6-385F58C9A106}" type="slidenum">
              <a:rPr lang="en-US" smtClean="0"/>
              <a:t>‹#›</a:t>
            </a:fld>
            <a:endParaRPr lang="en-US"/>
          </a:p>
        </p:txBody>
      </p:sp>
    </p:spTree>
    <p:extLst>
      <p:ext uri="{BB962C8B-B14F-4D97-AF65-F5344CB8AC3E}">
        <p14:creationId xmlns:p14="http://schemas.microsoft.com/office/powerpoint/2010/main" val="309768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E42D15A-9D3A-EC42-A843-489206787EC3}" type="datetimeFigureOut">
              <a:rPr lang="en-US" smtClean="0"/>
              <a:t>2/26/2016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BF5174-70AA-F24F-A2C6-385F58C9A106}" type="slidenum">
              <a:rPr lang="en-US" smtClean="0"/>
              <a:t>‹#›</a:t>
            </a:fld>
            <a:endParaRPr lang="en-US"/>
          </a:p>
        </p:txBody>
      </p:sp>
    </p:spTree>
    <p:extLst>
      <p:ext uri="{BB962C8B-B14F-4D97-AF65-F5344CB8AC3E}">
        <p14:creationId xmlns:p14="http://schemas.microsoft.com/office/powerpoint/2010/main" val="779020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42D15A-9D3A-EC42-A843-489206787EC3}" type="datetimeFigureOut">
              <a:rPr lang="en-US" smtClean="0"/>
              <a:t>2/26/2016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BF5174-70AA-F24F-A2C6-385F58C9A106}" type="slidenum">
              <a:rPr lang="en-US" smtClean="0"/>
              <a:t>‹#›</a:t>
            </a:fld>
            <a:endParaRPr lang="en-US"/>
          </a:p>
        </p:txBody>
      </p:sp>
    </p:spTree>
    <p:extLst>
      <p:ext uri="{BB962C8B-B14F-4D97-AF65-F5344CB8AC3E}">
        <p14:creationId xmlns:p14="http://schemas.microsoft.com/office/powerpoint/2010/main" val="1943214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42D15A-9D3A-EC42-A843-489206787EC3}" type="datetimeFigureOut">
              <a:rPr lang="en-US" smtClean="0"/>
              <a:t>2/26/2016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BF5174-70AA-F24F-A2C6-385F58C9A106}" type="slidenum">
              <a:rPr lang="en-US" smtClean="0"/>
              <a:t>‹#›</a:t>
            </a:fld>
            <a:endParaRPr lang="en-US"/>
          </a:p>
        </p:txBody>
      </p:sp>
    </p:spTree>
    <p:extLst>
      <p:ext uri="{BB962C8B-B14F-4D97-AF65-F5344CB8AC3E}">
        <p14:creationId xmlns:p14="http://schemas.microsoft.com/office/powerpoint/2010/main" val="677823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42D15A-9D3A-EC42-A843-489206787EC3}" type="datetimeFigureOut">
              <a:rPr lang="en-US" smtClean="0"/>
              <a:t>2/26/2016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BF5174-70AA-F24F-A2C6-385F58C9A106}" type="slidenum">
              <a:rPr lang="en-US" smtClean="0"/>
              <a:t>‹#›</a:t>
            </a:fld>
            <a:endParaRPr lang="en-US"/>
          </a:p>
        </p:txBody>
      </p:sp>
    </p:spTree>
    <p:extLst>
      <p:ext uri="{BB962C8B-B14F-4D97-AF65-F5344CB8AC3E}">
        <p14:creationId xmlns:p14="http://schemas.microsoft.com/office/powerpoint/2010/main" val="19209898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42D15A-9D3A-EC42-A843-489206787EC3}" type="datetimeFigureOut">
              <a:rPr lang="en-US" smtClean="0"/>
              <a:t>2/26/2016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BF5174-70AA-F24F-A2C6-385F58C9A106}" type="slidenum">
              <a:rPr lang="en-US" smtClean="0"/>
              <a:t>‹#›</a:t>
            </a:fld>
            <a:endParaRPr lang="en-US"/>
          </a:p>
        </p:txBody>
      </p:sp>
    </p:spTree>
    <p:extLst>
      <p:ext uri="{BB962C8B-B14F-4D97-AF65-F5344CB8AC3E}">
        <p14:creationId xmlns:p14="http://schemas.microsoft.com/office/powerpoint/2010/main" val="11759104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youtube.com/watch?v=tZSCsyRLWVA"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jpg"/></Relationships>
</file>

<file path=ppt/slides/_rels/slide3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hyperlink" Target="http://www.slideserve.com/yahto/fruit-ripening-and-protease-activity" TargetMode="External"/><Relationship Id="rId4" Type="http://schemas.openxmlformats.org/officeDocument/2006/relationships/image" Target="../media/image9.jp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employees.csbsju.edu/hjakubowski/classes/ch331/lipidstruct/olthermoreview.htm" TargetMode="External"/><Relationship Id="rId2" Type="http://schemas.openxmlformats.org/officeDocument/2006/relationships/image" Target="../media/image1.gif"/><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en.wikibooks.org/wiki/Structural_Biochemistry/Enzyme/Gibbs_free_energy_graph" TargetMode="External"/><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1812758" y="1507958"/>
            <a:ext cx="368968" cy="368968"/>
          </a:xfrm>
          <a:prstGeom prst="ellipse">
            <a:avLst/>
          </a:prstGeom>
          <a:solidFill>
            <a:srgbClr val="0432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122822" y="3136232"/>
            <a:ext cx="368968" cy="368968"/>
          </a:xfrm>
          <a:prstGeom prst="ellipse">
            <a:avLst/>
          </a:prstGeom>
          <a:solidFill>
            <a:srgbClr val="0432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3753854" y="1291389"/>
            <a:ext cx="737936" cy="71387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1299411" y="4748463"/>
            <a:ext cx="513347" cy="52939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6071938" y="4499810"/>
            <a:ext cx="513347" cy="52939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786064" y="2895600"/>
            <a:ext cx="513347" cy="52939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6938211" y="1876926"/>
            <a:ext cx="513347" cy="52939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3433013" y="5438274"/>
            <a:ext cx="368968" cy="368968"/>
          </a:xfrm>
          <a:prstGeom prst="ellipse">
            <a:avLst/>
          </a:prstGeom>
          <a:solidFill>
            <a:srgbClr val="0432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7900739" y="3505200"/>
            <a:ext cx="368968" cy="368968"/>
          </a:xfrm>
          <a:prstGeom prst="ellipse">
            <a:avLst/>
          </a:prstGeom>
          <a:solidFill>
            <a:srgbClr val="0432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473245" y="4090736"/>
            <a:ext cx="368968" cy="368968"/>
          </a:xfrm>
          <a:prstGeom prst="ellipse">
            <a:avLst/>
          </a:prstGeom>
          <a:solidFill>
            <a:srgbClr val="0432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7531771" y="5654842"/>
            <a:ext cx="737936" cy="71387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358189" y="3160295"/>
            <a:ext cx="208548" cy="160421"/>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6120063" y="2895600"/>
            <a:ext cx="208548" cy="160421"/>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4957011" y="5117432"/>
            <a:ext cx="208548" cy="160421"/>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898356" y="1267325"/>
            <a:ext cx="6898106" cy="1631216"/>
          </a:xfrm>
          <a:prstGeom prst="rect">
            <a:avLst/>
          </a:prstGeom>
          <a:noFill/>
        </p:spPr>
        <p:txBody>
          <a:bodyPr wrap="square" rtlCol="0">
            <a:spAutoFit/>
          </a:bodyPr>
          <a:lstStyle/>
          <a:p>
            <a:pPr algn="ctr"/>
            <a:r>
              <a:rPr lang="en-US" sz="3000" b="1" dirty="0" smtClean="0"/>
              <a:t>Teachable tidbit for Bio1113: </a:t>
            </a:r>
          </a:p>
          <a:p>
            <a:pPr algn="ctr"/>
            <a:endParaRPr lang="en-US" sz="3000" b="1" dirty="0"/>
          </a:p>
          <a:p>
            <a:pPr algn="ctr"/>
            <a:r>
              <a:rPr lang="en-US" sz="4000" b="1" dirty="0" smtClean="0"/>
              <a:t>Thermodynamics and Enzymes </a:t>
            </a:r>
          </a:p>
        </p:txBody>
      </p:sp>
      <p:sp>
        <p:nvSpPr>
          <p:cNvPr id="34" name="TextBox 33"/>
          <p:cNvSpPr txBox="1"/>
          <p:nvPr/>
        </p:nvSpPr>
        <p:spPr>
          <a:xfrm>
            <a:off x="0" y="3742891"/>
            <a:ext cx="9144000" cy="954107"/>
          </a:xfrm>
          <a:prstGeom prst="rect">
            <a:avLst/>
          </a:prstGeom>
          <a:noFill/>
        </p:spPr>
        <p:txBody>
          <a:bodyPr wrap="square" rtlCol="0">
            <a:spAutoFit/>
          </a:bodyPr>
          <a:lstStyle/>
          <a:p>
            <a:pPr algn="ctr"/>
            <a:r>
              <a:rPr lang="en-US" sz="2800" b="1" dirty="0" smtClean="0"/>
              <a:t>Created By: Evan </a:t>
            </a:r>
            <a:r>
              <a:rPr lang="en-US" sz="2800" b="1" dirty="0" err="1" smtClean="0"/>
              <a:t>Waletzko</a:t>
            </a:r>
            <a:r>
              <a:rPr lang="en-US" sz="2800" b="1" dirty="0" smtClean="0"/>
              <a:t>, </a:t>
            </a:r>
            <a:r>
              <a:rPr lang="en-US" sz="2800" b="1" dirty="0" err="1" smtClean="0"/>
              <a:t>Nandini</a:t>
            </a:r>
            <a:r>
              <a:rPr lang="en-US" sz="2800" b="1" dirty="0" smtClean="0"/>
              <a:t> Shukla, Scott </a:t>
            </a:r>
            <a:r>
              <a:rPr lang="en-US" sz="2800" b="1" dirty="0" err="1" smtClean="0"/>
              <a:t>Prajzner</a:t>
            </a:r>
            <a:endParaRPr lang="en-US" sz="2800" b="1" dirty="0" smtClean="0"/>
          </a:p>
          <a:p>
            <a:pPr algn="ctr"/>
            <a:r>
              <a:rPr lang="en-US" sz="2800" b="1" smtClean="0"/>
              <a:t>Facilitated By</a:t>
            </a:r>
            <a:r>
              <a:rPr lang="en-US" sz="2800" b="1" dirty="0" smtClean="0"/>
              <a:t>: David Sovic </a:t>
            </a:r>
          </a:p>
        </p:txBody>
      </p:sp>
    </p:spTree>
    <p:extLst>
      <p:ext uri="{BB962C8B-B14F-4D97-AF65-F5344CB8AC3E}">
        <p14:creationId xmlns:p14="http://schemas.microsoft.com/office/powerpoint/2010/main" val="1176927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repeatCount="indefinite" fill="hold" grpId="0" nodeType="withEffect">
                                  <p:stCondLst>
                                    <p:cond delay="0"/>
                                  </p:stCondLst>
                                  <p:endCondLst>
                                    <p:cond evt="onNext" delay="0">
                                      <p:tgtEl>
                                        <p:sldTgt/>
                                      </p:tgtEl>
                                    </p:cond>
                                  </p:endCondLst>
                                  <p:childTnLst>
                                    <p:animMotion origin="layout" path="M 0 0 L 0 0 C 0.00243 0.01157 0.00434 0.02338 0.00712 0.03495 C 0.00903 0.04375 0.01268 0.05185 0.01407 0.06088 C 0.01563 0.0699 0.01476 0.07963 0.0158 0.08889 C 0.01875 0.11226 0.02396 0.13541 0.02639 0.15902 C 0.02761 0.1706 0.0283 0.1824 0.02986 0.19398 C 0.03125 0.20439 0.03386 0.21435 0.03507 0.22453 C 0.03681 0.2368 0.03733 0.24953 0.03872 0.26203 C 0.03924 0.26736 0.03976 0.27291 0.04045 0.27824 C 0.0415 0.28773 0.04271 0.29699 0.04393 0.30625 C 0.04445 0.31111 0.04514 0.31574 0.04566 0.32037 C 0.04653 0.32824 0.04792 0.34259 0.04913 0.35069 C 0.05139 0.36574 0.05434 0.38032 0.05625 0.39514 C 0.05799 0.40926 0.05747 0.42407 0.06146 0.43726 C 0.06545 0.45069 0.06563 0.44976 0.06841 0.46551 C 0.06979 0.47245 0.07014 0.47963 0.07205 0.48657 C 0.07379 0.49305 0.07709 0.49861 0.079 0.50509 C 0.08091 0.51134 0.08768 0.5493 0.08785 0.54953 C 0.09011 0.56296 0.08941 0.5625 0.09132 0.57777 C 0.09184 0.58171 0.09254 0.58541 0.09306 0.58935 C 0.09375 0.5956 0.0941 0.60185 0.09479 0.6081 C 0.09532 0.61365 0.09601 0.61898 0.09653 0.62453 C 0.09722 0.6331 0.09757 0.64166 0.09827 0.65023 C 0.09879 0.65486 0.09966 0.65949 0.1 0.66412 C 0.10347 0.69745 0.1 0.67361 0.10365 0.69699 C 0.10417 0.70717 0.10452 0.71736 0.10538 0.72731 C 0.10573 0.73125 0.1066 0.73518 0.10712 0.73912 C 0.10782 0.74444 0.10834 0.75 0.10886 0.75532 C 0.11233 0.74143 0.10799 0.75532 0.1158 0.74143 C 0.11788 0.73773 0.11893 0.73333 0.12118 0.72963 C 0.14549 0.69004 0.11615 0.75578 0.15625 0.67592 C 0.16441 0.65949 0.17101 0.64166 0.18073 0.62685 C 0.20174 0.59467 0.1849 0.62199 0.20538 0.58472 C 0.20747 0.58055 0.21025 0.57708 0.21233 0.57291 C 0.21545 0.56689 0.21788 0.56018 0.22118 0.55439 C 0.22483 0.54768 0.22986 0.54236 0.23334 0.53564 C 0.26146 0.4824 0.22466 0.54282 0.25087 0.49814 C 0.25434 0.49259 0.25834 0.4875 0.26146 0.48171 C 0.26476 0.47592 0.26702 0.46921 0.27032 0.46296 C 0.27639 0.45115 0.28351 0.44004 0.28959 0.42801 C 0.29306 0.42106 0.2967 0.41412 0.3 0.40694 C 0.30261 0.40162 0.30452 0.39583 0.30712 0.39051 C 0.31841 0.36736 0.32691 0.35625 0.33698 0.32986 C 0.33924 0.32361 0.34115 0.31689 0.34393 0.31111 C 0.34757 0.30347 0.35243 0.29722 0.35625 0.29004 C 0.36615 0.27129 0.37257 0.25 0.38247 0.23148 C 0.38525 0.22662 0.38889 0.22268 0.39132 0.21759 C 0.39757 0.20463 0.40295 0.19097 0.40886 0.17777 C 0.41059 0.17384 0.41268 0.17014 0.41407 0.16597 C 0.4165 0.15902 0.41893 0.15208 0.42118 0.1449 C 0.4224 0.1412 0.42309 0.1368 0.42466 0.13333 C 0.42726 0.12754 0.43108 0.12291 0.43334 0.11689 C 0.43577 0.11111 0.43663 0.10416 0.43872 0.09814 C 0.44011 0.09398 0.44236 0.09051 0.44393 0.08657 C 0.44827 0.07569 0.45261 0.06504 0.45625 0.0537 C 0.45799 0.04838 0.45938 0.04259 0.46146 0.03726 C 0.4658 0.02615 0.47136 0.01597 0.47552 0.00463 C 0.47674 0.00162 0.47778 -0.00162 0.479 -0.00463 C 0.48177 -0.01111 0.48611 -0.01644 0.48785 -0.02338 C 0.4908 -0.03565 0.4908 -0.03889 0.49653 -0.04908 C 0.49809 -0.05186 0.5 -0.05394 0.50191 -0.05625 C 0.51042 -0.07917 0.49983 -0.05024 0.50886 -0.07732 C 0.5099 -0.08033 0.51129 -0.08334 0.51233 -0.08658 C 0.51302 -0.08889 0.51337 -0.09144 0.51407 -0.09352 C 0.51511 -0.09676 0.51667 -0.09977 0.51771 -0.10301 C 0.52066 -0.11227 0.51771 -0.11019 0.52466 -0.11922 C 0.52622 -0.1213 0.52813 -0.12246 0.52986 -0.12408 C 0.53472 -0.1338 0.53542 -0.13172 0.52639 -0.12871 C 0.51719 -0.12871 0.38872 -0.12732 0.33525 -0.13334 C 0.32466 -0.13449 0.31407 -0.13681 0.30365 -0.13797 C 0.2849 -0.14005 0.2474 -0.14283 0.2474 -0.14283 C 0.23108 -0.14584 0.21459 -0.14838 0.19827 -0.15209 C 0.19132 -0.15371 0.18438 -0.15556 0.17726 -0.15672 C 0.17136 -0.15787 0.16545 -0.15787 0.15972 -0.15903 C 0.15382 -0.16019 0.14809 -0.16227 0.14219 -0.16366 C 0.13525 -0.16551 0.12795 -0.16574 0.12118 -0.16852 C 0.11702 -0.16991 0.11302 -0.17176 0.10886 -0.17315 C 0.10538 -0.17408 0.10174 -0.17431 0.09827 -0.17547 C 0.09479 -0.17662 0.09132 -0.17894 0.08785 -0.1801 C 0.0849 -0.18125 0.08195 -0.18149 0.079 -0.18241 C 0.07431 -0.18403 0.06962 -0.18565 0.06493 -0.18727 L 0.05799 -0.18959 C 0.05556 -0.19028 0.0533 -0.19144 0.05087 -0.1919 L 0.0158 -0.19653 C -0.00121 -0.20232 0.01302 -0.19815 -0.021 -0.20116 C -0.02795 -0.20186 -0.03507 -0.20301 -0.04201 -0.20348 L -0.12986 -0.20811 C -0.14132 -0.21135 -0.14566 -0.2125 -0.15955 -0.21528 C -0.16371 -0.21598 -0.16788 -0.21667 -0.17187 -0.2176 C -0.17534 -0.21829 -0.19392 -0.22385 -0.2 -0.22454 C -0.20816 -0.2257 -0.21632 -0.22616 -0.22448 -0.22686 C -0.22778 -0.23334 -0.22778 -0.23542 -0.23333 -0.23866 C -0.23663 -0.24051 -0.2408 -0.24051 -0.24375 -0.24329 C -0.24548 -0.24491 -0.24739 -0.2463 -0.24913 -0.24792 C -0.25399 -0.25301 -0.25052 -0.25255 -0.25434 -0.25255 L -0.25434 -0.25255 C -0.25468 -0.24792 -0.25625 -0.19931 -0.25955 -0.1801 C -0.26284 -0.16181 -0.2625 -0.16736 -0.26666 -0.15209 C -0.27361 -0.12662 -0.26632 -0.14954 -0.27534 -0.11922 C -0.27708 -0.11389 -0.27899 -0.10857 -0.28073 -0.10301 C -0.28246 -0.09676 -0.2842 -0.09051 -0.28593 -0.08426 C -0.28784 -0.07732 -0.28906 -0.07014 -0.29114 -0.0632 C -0.29323 -0.05672 -0.29635 -0.05093 -0.29826 -0.04445 C -0.31614 0.01898 -0.28524 -0.07524 -0.30694 -0.00463 C -0.30903 0.00162 -0.31198 0.00764 -0.31406 0.01389 C -0.31545 0.01851 -0.31614 0.02338 -0.31753 0.02801 C -0.31909 0.03356 -0.32118 0.03889 -0.32274 0.04444 C -0.33298 0.07963 -0.32153 0.04189 -0.32795 0.06782 C -0.32899 0.07176 -0.33055 0.07546 -0.33159 0.07939 C -0.33368 0.08842 -0.33246 0.08796 -0.33507 0.09583 C -0.33958 0.10995 -0.33698 0.10046 -0.34201 0.11226 C -0.3434 0.11527 -0.34444 0.11828 -0.34566 0.12152 C -0.34687 0.12546 -0.34757 0.12963 -0.34913 0.13333 C -0.35052 0.13657 -0.3526 0.13958 -0.35434 0.14259 C -0.36041 0.16713 -0.35468 0.14814 -0.36128 0.16365 C -0.36267 0.16666 -0.36354 0.1699 -0.36493 0.17314 C -0.36753 0.17939 -0.37291 0.18842 -0.37708 0.19166 C -0.38003 0.19398 -0.38333 0.19583 -0.38593 0.19884 C -0.39045 0.2037 -0.39409 0.20972 -0.39826 0.21504 L -0.40694 0.22685 C -0.40989 0.23078 -0.41232 0.23541 -0.4158 0.23842 L -0.421 0.24328 C -0.43038 0.26203 -0.41805 0.23935 -0.42986 0.25486 C -0.43125 0.25694 -0.43194 0.25972 -0.43333 0.26203 C -0.43489 0.26435 -0.43698 0.26643 -0.43854 0.26898 C -0.43993 0.27106 -0.44062 0.27384 -0.44201 0.27592 C -0.44479 0.28009 -0.44791 0.28379 -0.45087 0.28773 C -0.45208 0.28912 -0.45347 0.29051 -0.45434 0.29236 C -0.45555 0.29467 -0.45625 0.29768 -0.45781 0.2993 C -0.45868 0.30023 -0.46007 0.2993 -0.46128 0.2993 L -0.46128 0.2993 C -0.45555 0.30393 -0.44982 0.30879 -0.44375 0.31342 C -0.44149 0.31504 -0.43889 0.31597 -0.4368 0.31805 C -0.4342 0.3206 -0.43229 0.32453 -0.42986 0.32731 C -0.42639 0.33148 -0.42257 0.33495 -0.41927 0.33912 C -0.41267 0.34745 -0.40729 0.35787 -0.4 0.36481 C -0.39583 0.36875 -0.39149 0.37222 -0.38767 0.37662 C -0.36996 0.39652 -0.38455 0.38541 -0.36493 0.40463 C -0.34218 0.42685 -0.3533 0.40717 -0.32274 0.44213 C -0.31875 0.44676 -0.31441 0.45115 -0.31041 0.45601 C -0.30382 0.46435 -0.2993 0.47639 -0.29114 0.48171 L -0.28073 0.48889 C -0.2783 0.49189 -0.27604 0.49514 -0.27361 0.49814 C -0.27083 0.50139 -0.26753 0.50416 -0.26493 0.5074 C -0.25885 0.51504 -0.25312 0.52314 -0.24739 0.53078 C -0.24462 0.53449 -0.24132 0.53703 -0.23854 0.54027 C -0.23611 0.54328 -0.2342 0.54676 -0.23159 0.54953 C -0.2283 0.55301 -0.2243 0.55555 -0.221 0.55902 C -0.20937 0.57129 -0.21892 0.56551 -0.20694 0.57523 C -0.20468 0.57708 -0.20225 0.57824 -0.2 0.58009 C -0.19809 0.58148 -0.19653 0.58333 -0.19462 0.58472 C -0.19236 0.58634 -0.18975 0.58726 -0.18767 0.58935 C -0.18559 0.5912 -0.18437 0.59421 -0.18246 0.59629 C -0.17534 0.60439 -0.17291 0.60463 -0.16493 0.61273 C -0.14878 0.62893 -0.15607 0.62338 -0.14375 0.63148 C -0.14323 0.63379 -0.1434 0.6368 -0.14201 0.63842 C -0.14028 0.64097 -0.13732 0.64143 -0.13507 0.64305 C -0.13264 0.64514 -0.13003 0.64745 -0.12795 0.65023 C -0.12587 0.65301 -0.12482 0.65671 -0.12274 0.65949 C -0.12135 0.66157 -0.11909 0.6625 -0.11753 0.66412 C -0.11493 0.66713 -0.11284 0.67037 -0.11041 0.67361 C -0.10816 0.67662 -0.10521 0.67916 -0.10347 0.68287 C -0.10225 0.68518 -0.10087 0.6875 -0.1 0.69004 C -0.09913 0.69213 -0.09913 0.6949 -0.09826 0.69699 C -0.09618 0.70185 -0.09305 0.70601 -0.09114 0.71111 C -0.08993 0.71412 -0.08941 0.71759 -0.08767 0.72037 C -0.08628 0.72245 -0.0842 0.72338 -0.08246 0.725 C -0.08125 0.72824 -0.0809 0.7324 -0.07882 0.73449 C -0.07587 0.73726 -0.0717 0.7368 -0.0684 0.73912 L -0.06493 0.74143 L -0.06493 0.74143 C -0.05521 0.64351 -0.06666 0.72754 -0.03507 0.60115 C -0.03159 0.58703 -0.0276 0.57314 -0.02448 0.55902 C -0.01788 0.52916 -0.02361 0.52407 -0.00694 0.48889 L 0.00174 0.47014 C 0.00938 0.43657 0.00434 0.45393 0.01754 0.41851 C 0.01927 0.41389 0.02066 0.40902 0.02292 0.40463 C 0.02518 0.4 0.02795 0.3956 0.02986 0.39051 C 0.03264 0.3831 0.03386 0.37453 0.03698 0.36713 C 0.04288 0.35324 0.04584 0.34699 0.05087 0.33217 C 0.05469 0.32129 0.05868 0.31064 0.06146 0.2993 C 0.06268 0.29467 0.06354 0.28981 0.06493 0.28541 C 0.07118 0.26551 0.0717 0.27361 0.07726 0.24791 C 0.07847 0.24236 0.07986 0.23703 0.08073 0.23148 C 0.0816 0.22685 0.08143 0.22199 0.08247 0.21759 C 0.0849 0.20787 0.09132 0.18935 0.09132 0.18935 C 0.09479 0.16088 0.09045 0.18773 0.09653 0.16597 C 0.0974 0.16296 0.0974 0.15972 0.09827 0.15671 C 0.10018 0.15 0.10243 0.14606 0.10538 0.14027 C 0.10851 0.12754 0.10521 0.13889 0.11059 0.12615 C 0.11823 0.10833 0.10938 0.12546 0.11945 0.10764 C 0.12118 0.10023 0.12066 0.1 0.12466 0.09351 C 0.1257 0.09189 0.12934 0.09051 0.12813 0.08889 C 0.12657 0.08657 0.12344 0.08889 0.12118 0.08889 L 0.12118 0.08889 " pathEditMode="fixed" ptsTypes="AAAAAAAAAAAAAAAAAAAAAAAAAAAAAAAAAAAAAAAAAAAAAAAAAAAAAAAAAAAAAAAAAAAAAAAAAAAAAAAAAAAAAAAAAAAAAAAAAAAAAAAAAAAAAAAAAAAAAAAAAAAAAAAAAAAAAAAAAAAAAAAAAAAAAAAAAAAAAAAAAAAAAAAAAAAAAAAAAAAAAAAAAAAAAAAAAAAA">
                                      <p:cBhvr>
                                        <p:cTn id="6" dur="30000" fill="hold"/>
                                        <p:tgtEl>
                                          <p:spTgt spid="12"/>
                                        </p:tgtEl>
                                        <p:attrNameLst>
                                          <p:attrName>ppt_x</p:attrName>
                                          <p:attrName>ppt_y</p:attrName>
                                        </p:attrNameLst>
                                      </p:cBhvr>
                                    </p:animMotion>
                                  </p:childTnLst>
                                </p:cTn>
                              </p:par>
                              <p:par>
                                <p:cTn id="7" presetID="0" presetClass="path" presetSubtype="0" repeatCount="indefinite" fill="hold" grpId="0" nodeType="withEffect">
                                  <p:stCondLst>
                                    <p:cond delay="0"/>
                                  </p:stCondLst>
                                  <p:endCondLst>
                                    <p:cond evt="onNext" delay="0">
                                      <p:tgtEl>
                                        <p:sldTgt/>
                                      </p:tgtEl>
                                    </p:cond>
                                  </p:endCondLst>
                                  <p:childTnLst>
                                    <p:animMotion origin="layout" path="M -0.04462 0.01458 L -0.04462 0.01458 C -0.06892 0.01227 -0.06563 0.01389 -0.08681 0.00741 C -0.09375 0.00532 -0.10104 0.00394 -0.10781 0.00046 C -0.16007 -0.02708 -0.14566 -0.025 -0.19375 -0.0581 C -0.20278 -0.06412 -0.21267 -0.06829 -0.22188 -0.07431 C -0.30122 -0.12639 -0.27552 -0.11134 -0.33056 -0.14931 C -0.37761 -0.18148 -0.34479 -0.15579 -0.40434 -0.20532 C -0.4125 -0.21227 -0.42153 -0.21782 -0.42882 -0.22639 C -0.51094 -0.32176 -0.43646 -0.23866 -0.49201 -0.29421 C -0.49861 -0.30093 -0.50451 -0.3088 -0.51129 -0.31528 C -0.51858 -0.32222 -0.52674 -0.32731 -0.53403 -0.33403 C -0.56285 -0.35995 -0.54896 -0.35093 -0.57795 -0.38079 C -0.59288 -0.39606 -0.61024 -0.40741 -0.62361 -0.42523 C -0.62951 -0.4331 -0.6349 -0.44143 -0.64115 -0.44861 C -0.66458 -0.47546 -0.65486 -0.45949 -0.67795 -0.48148 C -0.68247 -0.48542 -0.68576 -0.4912 -0.69028 -0.49537 C -0.6934 -0.49838 -0.6974 -0.49977 -0.70087 -0.50231 C -0.70677 -0.50694 -0.71267 -0.51134 -0.7184 -0.51643 C -0.72552 -0.52315 -0.73229 -0.53056 -0.73941 -0.5375 C -0.74167 -0.53981 -0.7441 -0.54213 -0.74636 -0.54444 C -0.74983 -0.54838 -0.7533 -0.55255 -0.75695 -0.55625 C -0.76024 -0.55949 -0.76406 -0.56227 -0.76754 -0.56551 C -0.77222 -0.57014 -0.77604 -0.57662 -0.78142 -0.57963 C -0.78438 -0.58125 -0.78733 -0.58264 -0.79028 -0.58426 C -0.81788 -0.60069 -0.78004 -0.5787 -0.80261 -0.59375 C -0.80417 -0.59468 -0.80608 -0.59514 -0.80781 -0.59606 C -0.80955 -0.59745 -0.81111 -0.59954 -0.81302 -0.60069 C -0.82899 -0.60972 -0.80955 -0.59051 -0.8342 -0.61227 C -0.84774 -0.62454 -0.84063 -0.61991 -0.85521 -0.62639 L -0.86042 -0.6287 C -0.86615 -0.63125 -0.86545 -0.6287 -0.86545 -0.63333 L -0.86545 -0.63333 C -0.81458 -0.65208 -0.86962 -0.63148 -0.76389 -0.67546 C -0.74653 -0.68287 -0.72917 -0.6912 -0.71129 -0.69653 L -0.64809 -0.71528 C -0.63281 -0.72014 -0.61788 -0.72708 -0.60261 -0.73171 C -0.58629 -0.73657 -0.56962 -0.73889 -0.55347 -0.74329 C -0.53056 -0.74977 -0.50816 -0.75926 -0.48507 -0.76435 C -0.47795 -0.76597 -0.47083 -0.76713 -0.46389 -0.76898 C -0.3967 -0.78819 -0.45886 -0.76921 -0.42535 -0.78542 C -0.42257 -0.78681 -0.41945 -0.78681 -0.41649 -0.78773 C -0.41476 -0.78843 -0.41302 -0.78958 -0.41129 -0.79005 C -0.40833 -0.7912 -0.40538 -0.79167 -0.40261 -0.79236 C -0.40017 -0.79306 -0.39792 -0.79398 -0.39549 -0.79491 C -0.38004 -0.80856 -0.40469 -0.7875 -0.37969 -0.80417 C -0.3757 -0.80671 -0.36528 -0.81296 -0.36042 -0.81829 C -0.35851 -0.82037 -0.35712 -0.82338 -0.35521 -0.82523 C -0.35295 -0.82731 -0.35017 -0.82778 -0.34809 -0.82986 C -0.33125 -0.84792 -0.34427 -0.84097 -0.33229 -0.8463 C -0.33004 -0.84861 -0.32761 -0.85069 -0.32535 -0.85324 C -0.32413 -0.85463 -0.32326 -0.85671 -0.32188 -0.85787 C -0.32031 -0.85926 -0.3184 -0.85949 -0.31649 -0.86018 C -0.31597 -0.85926 -0.30868 -0.84653 -0.30781 -0.84398 C -0.30677 -0.84097 -0.30695 -0.8375 -0.30608 -0.83449 C -0.30521 -0.83194 -0.30347 -0.83009 -0.30261 -0.82755 C -0.3 -0.82153 -0.2974 -0.81528 -0.29549 -0.8088 C -0.29427 -0.80486 -0.29358 -0.80069 -0.29201 -0.79722 C -0.29011 -0.79282 -0.28698 -0.78981 -0.28507 -0.78542 C -0.27136 -0.75602 -0.2849 -0.77593 -0.27101 -0.75741 C -0.26927 -0.75185 -0.26788 -0.74606 -0.26563 -0.74097 C -0.26372 -0.73681 -0.26076 -0.73356 -0.25868 -0.7294 C -0.25365 -0.71944 -0.24931 -0.70903 -0.24462 -0.69884 C -0.24167 -0.69259 -0.24011 -0.68472 -0.23594 -0.68009 C -0.23299 -0.67708 -0.22951 -0.67477 -0.22708 -0.67083 C -0.22066 -0.66042 -0.21667 -0.64768 -0.20955 -0.63819 C -0.20608 -0.63333 -0.20226 -0.62893 -0.19896 -0.62407 C -0.19288 -0.61505 -0.18733 -0.60532 -0.18142 -0.59606 C -0.17917 -0.59213 -0.17708 -0.58773 -0.17448 -0.58426 C -0.17153 -0.58032 -0.16875 -0.57639 -0.16563 -0.57268 C -0.16163 -0.56782 -0.15729 -0.56366 -0.15347 -0.55856 C -0.15017 -0.55417 -0.14774 -0.54907 -0.14462 -0.54444 L -0.12361 -0.51643 C -0.12014 -0.51181 -0.11615 -0.50741 -0.11302 -0.50231 C -0.11042 -0.49815 -0.10156 -0.4831 -0.09722 -0.47893 C -0.08941 -0.47153 -0.0809 -0.46505 -0.07274 -0.45787 C -0.0691 -0.45486 -0.06545 -0.45231 -0.06215 -0.44861 C -0.05868 -0.44468 -0.05538 -0.44028 -0.05156 -0.43704 C -0.02379 -0.41227 -0.06181 -0.45301 -0.02708 -0.41829 C -0.01979 -0.41088 -0.01372 -0.40139 -0.00608 -0.39491 C -0.00139 -0.39097 0.00364 -0.38773 0.00799 -0.3831 C 0.01198 -0.37893 0.01458 -0.37315 0.01858 -0.36898 C 0.02292 -0.36458 0.02795 -0.36157 0.03264 -0.35741 C 0.0368 -0.3537 0.04097 -0.35 0.04479 -0.3456 C 0.04739 -0.34282 0.04913 -0.33866 0.05191 -0.33634 C 0.05851 -0.33079 0.06667 -0.3287 0.07292 -0.32222 C 0.07517 -0.31991 0.07778 -0.31782 0.07986 -0.31528 C 0.08715 -0.30694 0.08264 -0.30949 0.09045 -0.3037 C 0.10694 -0.29097 0.08767 -0.30787 0.10451 -0.2919 C 0.10625 -0.29028 0.10816 -0.28912 0.10972 -0.28727 C 0.11285 -0.28356 0.1151 -0.2787 0.11858 -0.27546 C 0.13021 -0.26528 0.12726 -0.2713 0.1309 -0.26157 L -0.80955 0.12222 L -0.55174 -0.61713 L -0.18854 -0.35278 " pathEditMode="fixed" ptsTypes="AAAAAAAAAAAAAAAAAAAAAAAAAAAAAAAAAAAAAAAAAAAAAAAAAAAAAAAAAAAAAAAAAAAAAAAAAAAAAAAAAAAAAAAAAAAAAAA">
                                      <p:cBhvr>
                                        <p:cTn id="8" dur="30000" fill="hold"/>
                                        <p:tgtEl>
                                          <p:spTgt spid="21"/>
                                        </p:tgtEl>
                                        <p:attrNameLst>
                                          <p:attrName>ppt_x</p:attrName>
                                          <p:attrName>ppt_y</p:attrName>
                                        </p:attrNameLst>
                                      </p:cBhvr>
                                    </p:animMotion>
                                  </p:childTnLst>
                                </p:cTn>
                              </p:par>
                              <p:par>
                                <p:cTn id="9" presetID="0" presetClass="path" presetSubtype="0" repeatCount="indefinite" fill="hold" grpId="0" nodeType="withEffect">
                                  <p:stCondLst>
                                    <p:cond delay="0"/>
                                  </p:stCondLst>
                                  <p:endCondLst>
                                    <p:cond evt="onNext" delay="0">
                                      <p:tgtEl>
                                        <p:sldTgt/>
                                      </p:tgtEl>
                                    </p:cond>
                                  </p:endCondLst>
                                  <p:childTnLst>
                                    <p:animMotion origin="layout" path="M 4.16667E-6 4.07407E-6 L 0.03507 -0.69468 L -0.42986 0.30185 L -0.68767 -0.33449 L 0.29653 -0.43982 L 0.10521 0.30185 L -0.61233 -0.68774 " pathEditMode="fixed" ptsTypes="AAAAAAA">
                                      <p:cBhvr>
                                        <p:cTn id="10" dur="30000" fill="hold"/>
                                        <p:tgtEl>
                                          <p:spTgt spid="15"/>
                                        </p:tgtEl>
                                        <p:attrNameLst>
                                          <p:attrName>ppt_x</p:attrName>
                                          <p:attrName>ppt_y</p:attrName>
                                        </p:attrNameLst>
                                      </p:cBhvr>
                                    </p:animMotion>
                                  </p:childTnLst>
                                </p:cTn>
                              </p:par>
                              <p:par>
                                <p:cTn id="11" presetID="0" presetClass="path" presetSubtype="0" repeatCount="indefinite" fill="hold" grpId="0" nodeType="withEffect">
                                  <p:stCondLst>
                                    <p:cond delay="0"/>
                                  </p:stCondLst>
                                  <p:endCondLst>
                                    <p:cond evt="onNext" delay="0">
                                      <p:tgtEl>
                                        <p:sldTgt/>
                                      </p:tgtEl>
                                    </p:cond>
                                  </p:endCondLst>
                                  <p:childTnLst>
                                    <p:animMotion origin="layout" path="M 0 0 L 0.62986 -0.70857 L 0.81233 0.05393 L 0.32101 0.2831 L -0.00885 -0.70857 L -0.17187 0.06088 L 0.14913 0.28542 L 0.24202 -0.71088 L 0.64028 0.29028 " pathEditMode="fixed" ptsTypes="AAAAAAAAA">
                                      <p:cBhvr>
                                        <p:cTn id="12" dur="30000" fill="hold"/>
                                        <p:tgtEl>
                                          <p:spTgt spid="14"/>
                                        </p:tgtEl>
                                        <p:attrNameLst>
                                          <p:attrName>ppt_x</p:attrName>
                                          <p:attrName>ppt_y</p:attrName>
                                        </p:attrNameLst>
                                      </p:cBhvr>
                                    </p:animMotion>
                                  </p:childTnLst>
                                </p:cTn>
                              </p:par>
                              <p:par>
                                <p:cTn id="13" presetID="0" presetClass="path" presetSubtype="0" repeatCount="indefinite" fill="hold" grpId="0" nodeType="withEffect">
                                  <p:stCondLst>
                                    <p:cond delay="0"/>
                                  </p:stCondLst>
                                  <p:endCondLst>
                                    <p:cond evt="onNext" delay="0">
                                      <p:tgtEl>
                                        <p:sldTgt/>
                                      </p:tgtEl>
                                    </p:cond>
                                  </p:endCondLst>
                                  <p:childTnLst>
                                    <p:animMotion origin="layout" path="M -1.94444E-6 2.59259E-6 L -0.22639 0.21504 L -0.2632 -0.30186 L -0.56493 0.68541 L -0.78941 -0.21528 L -0.28785 -0.31806 L 0.19826 0.10046 L -0.07552 0.68287 L -0.69653 0.21273 L -0.69653 0.21273 L -0.69653 0.21273 " pathEditMode="fixed" ptsTypes="AAAAAAAAAAA">
                                      <p:cBhvr>
                                        <p:cTn id="14" dur="30000" fill="hold"/>
                                        <p:tgtEl>
                                          <p:spTgt spid="17"/>
                                        </p:tgtEl>
                                        <p:attrNameLst>
                                          <p:attrName>ppt_x</p:attrName>
                                          <p:attrName>ppt_y</p:attrName>
                                        </p:attrNameLst>
                                      </p:cBhvr>
                                    </p:animMotion>
                                  </p:childTnLst>
                                </p:cTn>
                              </p:par>
                              <p:par>
                                <p:cTn id="15" presetID="0" presetClass="path" presetSubtype="0" repeatCount="indefinite" fill="hold" grpId="0" nodeType="withEffect">
                                  <p:stCondLst>
                                    <p:cond delay="0"/>
                                  </p:stCondLst>
                                  <p:endCondLst>
                                    <p:cond evt="onNext" delay="0">
                                      <p:tgtEl>
                                        <p:sldTgt/>
                                      </p:tgtEl>
                                    </p:cond>
                                  </p:endCondLst>
                                  <p:childTnLst>
                                    <p:animMotion origin="layout" path="M 0 0 L 0.87014 0.02106 L 0.52622 0.53102 L 0.22969 -0.46782 L 0.04566 0.52847 L 0.86823 -0.2831 L 0.4823 -0.46551 L -0.12274 -0.15671 L -0.0684 0.52384 " pathEditMode="fixed" ptsTypes="AAAAAAAAA">
                                      <p:cBhvr>
                                        <p:cTn id="16" dur="30000" fill="hold"/>
                                        <p:tgtEl>
                                          <p:spTgt spid="16"/>
                                        </p:tgtEl>
                                        <p:attrNameLst>
                                          <p:attrName>ppt_x</p:attrName>
                                          <p:attrName>ppt_y</p:attrName>
                                        </p:attrNameLst>
                                      </p:cBhvr>
                                    </p:animMotion>
                                  </p:childTnLst>
                                </p:cTn>
                              </p:par>
                              <p:par>
                                <p:cTn id="17" presetID="0" presetClass="path" presetSubtype="0" repeatCount="indefinite" fill="hold" grpId="0" nodeType="withEffect">
                                  <p:stCondLst>
                                    <p:cond delay="0"/>
                                  </p:stCondLst>
                                  <p:endCondLst>
                                    <p:cond evt="onNext" delay="0">
                                      <p:tgtEl>
                                        <p:sldTgt/>
                                      </p:tgtEl>
                                    </p:cond>
                                  </p:endCondLst>
                                  <p:childTnLst>
                                    <p:animMotion origin="layout" path="M 3.61111E-6 -1.85185E-6 L 0.38767 -0.83264 L 0.58593 -0.1287 L 0.18767 0.1706 L -0.4033 -0.55208 L -0.11407 -0.8257 L -0.04046 0.17778 L 0.4684 -0.81644 L 0.54722 0.17292 L -0.22292 -0.82801 L -0.4033 0.05833 L -0.00712 0.1706 L 0.35954 -0.83009 L 0.21041 0.17778 L -0.38421 -0.82801 L 0.58229 -0.08426 L 0.41389 -0.83009 L 0.04375 0.17292 L -0.40521 -0.64792 L -0.40521 -0.64792 L -0.40521 -0.64792 " pathEditMode="fixed" ptsTypes="AAAAAAAAAAAAAAAAAAAAA">
                                      <p:cBhvr>
                                        <p:cTn id="18" dur="30000" fill="hold"/>
                                        <p:tgtEl>
                                          <p:spTgt spid="18"/>
                                        </p:tgtEl>
                                        <p:attrNameLst>
                                          <p:attrName>ppt_x</p:attrName>
                                          <p:attrName>ppt_y</p:attrName>
                                        </p:attrNameLst>
                                      </p:cBhvr>
                                    </p:animMotion>
                                  </p:childTnLst>
                                </p:cTn>
                              </p:par>
                              <p:par>
                                <p:cTn id="19" presetID="0" presetClass="path" presetSubtype="0" repeatCount="indefinite" fill="hold" grpId="0" nodeType="withEffect">
                                  <p:stCondLst>
                                    <p:cond delay="0"/>
                                  </p:stCondLst>
                                  <p:endCondLst>
                                    <p:cond evt="onNext" delay="0">
                                      <p:tgtEl>
                                        <p:sldTgt/>
                                      </p:tgtEl>
                                    </p:cond>
                                  </p:endCondLst>
                                  <p:childTnLst>
                                    <p:animMotion origin="layout" path="M 0.37466 -0.25023 L -0.17066 0.34352 L 0.28681 0.75532 L 0.44306 -0.25023 L 0.56945 0.76018 L 0.82014 0.06319 L 0.27622 -0.25023 L -0.17257 0.5963 L 0.05712 0.74606 L 0.40608 -0.25486 L 0.42726 0.73912 L 0.73959 -0.2456 L 0.73594 0.73912 L -0.17066 -0.21065 " pathEditMode="fixed" rAng="0" ptsTypes="AAAAAAAAAAAAAA">
                                      <p:cBhvr>
                                        <p:cTn id="20" dur="30000" fill="hold"/>
                                        <p:tgtEl>
                                          <p:spTgt spid="3"/>
                                        </p:tgtEl>
                                        <p:attrNameLst>
                                          <p:attrName>ppt_x</p:attrName>
                                          <p:attrName>ppt_y</p:attrName>
                                        </p:attrNameLst>
                                      </p:cBhvr>
                                      <p:rCtr x="-5087" y="50278"/>
                                    </p:animMotion>
                                  </p:childTnLst>
                                </p:cTn>
                              </p:par>
                              <p:par>
                                <p:cTn id="21" presetID="0" presetClass="path" presetSubtype="0" repeatCount="indefinite" fill="hold" grpId="0" nodeType="withEffect">
                                  <p:stCondLst>
                                    <p:cond delay="0"/>
                                  </p:stCondLst>
                                  <p:endCondLst>
                                    <p:cond evt="onNext" delay="0">
                                      <p:tgtEl>
                                        <p:sldTgt/>
                                      </p:tgtEl>
                                    </p:cond>
                                  </p:endCondLst>
                                  <p:childTnLst>
                                    <p:animMotion origin="layout" path="M -2.5E-6 5.18519E-6 L -0.24027 -0.54027 L -0.43142 0.46297 L -0.65434 -0.54027 L -0.8875 5.18519E-6 L -0.75781 0.46552 L -0.77361 -0.53333 L -0.42274 0.46066 L -0.38941 -0.52407 " pathEditMode="fixed" ptsTypes="AAAAAAAAA">
                                      <p:cBhvr>
                                        <p:cTn id="22" dur="30000" fill="hold"/>
                                        <p:tgtEl>
                                          <p:spTgt spid="19"/>
                                        </p:tgtEl>
                                        <p:attrNameLst>
                                          <p:attrName>ppt_x</p:attrName>
                                          <p:attrName>ppt_y</p:attrName>
                                        </p:attrNameLst>
                                      </p:cBhvr>
                                    </p:animMotion>
                                  </p:childTnLst>
                                </p:cTn>
                              </p:par>
                              <p:par>
                                <p:cTn id="23" presetID="0" presetClass="path" presetSubtype="0" repeatCount="indefinite" fill="hold" grpId="0" nodeType="withEffect">
                                  <p:stCondLst>
                                    <p:cond delay="0"/>
                                  </p:stCondLst>
                                  <p:endCondLst>
                                    <p:cond evt="onNext" delay="0">
                                      <p:tgtEl>
                                        <p:sldTgt/>
                                      </p:tgtEl>
                                    </p:cond>
                                  </p:endCondLst>
                                  <p:childTnLst>
                                    <p:animMotion origin="layout" path="M 0 0 L 0.46666 -0.48634 L 0.28055 0.51945 L -0.47362 -0.20347 L -0.14393 -0.47477 L -0.34046 0.51459 L 0.24201 -0.48634 L 0.30868 0.50996 " pathEditMode="fixed" ptsTypes="AAAAAAAA">
                                      <p:cBhvr>
                                        <p:cTn id="24" dur="30000" fill="hold"/>
                                        <p:tgtEl>
                                          <p:spTgt spid="5"/>
                                        </p:tgtEl>
                                        <p:attrNameLst>
                                          <p:attrName>ppt_x</p:attrName>
                                          <p:attrName>ppt_y</p:attrName>
                                        </p:attrNameLst>
                                      </p:cBhvr>
                                    </p:animMotion>
                                  </p:childTnLst>
                                </p:cTn>
                              </p:par>
                              <p:par>
                                <p:cTn id="25" presetID="0" presetClass="path" presetSubtype="0" repeatCount="indefinite" fill="hold" grpId="0" nodeType="withEffect">
                                  <p:stCondLst>
                                    <p:cond delay="0"/>
                                  </p:stCondLst>
                                  <p:endCondLst>
                                    <p:cond evt="onNext" delay="0">
                                      <p:tgtEl>
                                        <p:sldTgt/>
                                      </p:tgtEl>
                                    </p:cond>
                                  </p:endCondLst>
                                  <p:childTnLst>
                                    <p:animMotion origin="layout" path="M 5E-6 -7.40741E-7 L 0.35435 -0.62454 L 0.1474 0.37662 L 0.78073 -0.62662 L 0.6106 0.37662 L -0.07014 -0.58241 L 0.90712 0.25741 L -0.07709 0.22222 L 0.31928 -0.62662 L 0.46841 0.36968 L 0.81407 -0.63356 L 0.17014 0.37917 L 0.10001 -0.62662 L 0.43681 0.37431 L 0.48247 -0.63843 L 0.11233 0.36273 L -0.07518 -0.31343 " pathEditMode="fixed" ptsTypes="AAAAAAAAAAAAAAAAA">
                                      <p:cBhvr>
                                        <p:cTn id="26" dur="30000" fill="hold"/>
                                        <p:tgtEl>
                                          <p:spTgt spid="20"/>
                                        </p:tgtEl>
                                        <p:attrNameLst>
                                          <p:attrName>ppt_x</p:attrName>
                                          <p:attrName>ppt_y</p:attrName>
                                        </p:attrNameLst>
                                      </p:cBhvr>
                                    </p:animMotion>
                                  </p:childTnLst>
                                </p:cTn>
                              </p:par>
                              <p:par>
                                <p:cTn id="27" presetID="0" presetClass="path" presetSubtype="0" repeatCount="indefinite" fill="hold" grpId="0" nodeType="withEffect">
                                  <p:stCondLst>
                                    <p:cond delay="0"/>
                                  </p:stCondLst>
                                  <p:endCondLst>
                                    <p:cond evt="onNext" delay="0">
                                      <p:tgtEl>
                                        <p:sldTgt/>
                                      </p:tgtEl>
                                    </p:cond>
                                  </p:endCondLst>
                                  <p:childTnLst>
                                    <p:animMotion origin="layout" path="M -0.21493 -0.09838 L -0.27986 -0.75556 L 0.07101 0.23866 L 0.14809 -0.75556 L -0.45 0.23866 L -0.54479 -0.35324 L -0.40087 -0.72755 L -0.19219 0.22917 L -0.01857 -0.74398 L 0.08143 0.2338 L 0.43594 -0.19653 L 0.15347 -0.7463 L -0.26944 0.23866 L -0.48698 -0.7463 L -0.02031 0.23866 L -0.11857 -0.75324 L 0.43594 -0.10995 L -0.55347 0.13102 L 0.18507 -0.75324 L 0.19722 0.22685 L -0.43246 -0.73704 L 0.43229 0.1706 L -0.1342 0.23611 L -0.55173 -0.49606 L -0.17639 -0.73472 L 0.12188 0.2338 L 0.20261 -0.74167 L -0.26059 0.21991 L -0.42378 -0.66204 L 0.04115 0.21505 L -0.21493 -0.09838 Z " pathEditMode="fixed" ptsTypes="AAAAAAAAAAAAAAAAAAAAAAAAAAAAAAA">
                                      <p:cBhvr>
                                        <p:cTn id="28" dur="30000" fill="hold"/>
                                        <p:tgtEl>
                                          <p:spTgt spid="25"/>
                                        </p:tgtEl>
                                        <p:attrNameLst>
                                          <p:attrName>ppt_x</p:attrName>
                                          <p:attrName>ppt_y</p:attrName>
                                        </p:attrNameLst>
                                      </p:cBhvr>
                                    </p:animMotion>
                                  </p:childTnLst>
                                </p:cTn>
                              </p:par>
                              <p:par>
                                <p:cTn id="29" presetID="0" presetClass="path" presetSubtype="0" repeatCount="indefinite" fill="hold" grpId="0" nodeType="withEffect">
                                  <p:stCondLst>
                                    <p:cond delay="0"/>
                                  </p:stCondLst>
                                  <p:endCondLst>
                                    <p:cond evt="onNext" delay="0">
                                      <p:tgtEl>
                                        <p:sldTgt/>
                                      </p:tgtEl>
                                    </p:cond>
                                  </p:endCondLst>
                                  <p:childTnLst>
                                    <p:animMotion origin="layout" path="M -2.5E-6 -7.03704E-6 L -0.67708 -0.35325 L -0.5 0.54282 L 0.05625 -0.41644 L 0.30712 0.39768 L -0.06666 0.54976 L -0.55087 -0.43265 L -0.67882 0.30185 L -0.54548 0.55231 L -0.38941 -0.40464 L 0.29653 -0.13103 L 0.1842 -0.41181 L 0.17014 0.54976 L -0.67361 0.07499 L -0.64722 -0.41644 L -0.55087 0.55231 L -0.24201 -0.39769 L -0.17535 0.55231 L 0.29827 -0.41413 L -0.68229 0.35323 L -0.32101 0.54282 L -0.23333 -0.42802 L -0.01041 0.54745 L 0.00538 -0.42107 L -0.52969 0.54745 L -0.65955 -0.30649 L -0.3368 0.54976 L -0.42101 -0.4257 L 0.30174 0.42129 L -0.12795 0.3206 " pathEditMode="fixed" ptsTypes="AAAAAAAAAAAAAAAAAAAAAAAAAAAAAA">
                                      <p:cBhvr>
                                        <p:cTn id="30" dur="30000" fill="hold"/>
                                        <p:tgtEl>
                                          <p:spTgt spid="24"/>
                                        </p:tgtEl>
                                        <p:attrNameLst>
                                          <p:attrName>ppt_x</p:attrName>
                                          <p:attrName>ppt_y</p:attrName>
                                        </p:attrNameLst>
                                      </p:cBhvr>
                                    </p:animMotion>
                                  </p:childTnLst>
                                </p:cTn>
                              </p:par>
                              <p:par>
                                <p:cTn id="31" presetID="0" presetClass="path" presetSubtype="0" repeatCount="indefinite" fill="hold" grpId="0" nodeType="withEffect">
                                  <p:stCondLst>
                                    <p:cond delay="0"/>
                                  </p:stCondLst>
                                  <p:endCondLst>
                                    <p:cond evt="onNext" delay="0">
                                      <p:tgtEl>
                                        <p:sldTgt/>
                                      </p:tgtEl>
                                    </p:cond>
                                  </p:endCondLst>
                                  <p:childTnLst>
                                    <p:animMotion origin="layout" path="M 2.77778E-7 7.40741E-6 L 0.0559 -0.44976 L 0.33264 0.50232 L 0.6651 -0.4405 L 0.64896 0.51783 L -0.24653 0.06181 L -0.03021 -0.43425 L -0.01389 0.37524 L 0.71163 -0.26689 L -0.25816 0.3132 L -0.15573 0.53033 L 0.13733 -0.4405 L 0.20938 0.51783 L 0.45347 -0.44351 L 0.61632 0.52084 L -0.25347 -0.23587 L 0.02101 -0.43749 L -0.26267 0.48982 L 0.73038 -0.10856 L -0.25816 -0.10254 L 0.17448 0.52408 L 0.27222 -0.43749 L -0.24878 -0.38148 L 0.66285 0.52709 L 0.27222 -0.42499 L -0.2441 0.0713 L 0.4559 0.52084 L 0.28142 -0.45277 L 2.77778E-7 7.40741E-6 Z " pathEditMode="fixed" ptsTypes="AAAAAAAAAAAAAAAAAAAAAAAAAAAAA">
                                      <p:cBhvr>
                                        <p:cTn id="32" dur="30000" fill="hold"/>
                                        <p:tgtEl>
                                          <p:spTgt spid="2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12" grpId="0" animBg="1"/>
      <p:bldP spid="14" grpId="0" animBg="1"/>
      <p:bldP spid="15" grpId="0" animBg="1"/>
      <p:bldP spid="16" grpId="0" animBg="1"/>
      <p:bldP spid="17" grpId="0" animBg="1"/>
      <p:bldP spid="18" grpId="0" animBg="1"/>
      <p:bldP spid="19" grpId="0" animBg="1"/>
      <p:bldP spid="20" grpId="0" animBg="1"/>
      <p:bldP spid="21" grpId="0" animBg="1"/>
      <p:bldP spid="22" grpId="0" animBg="1"/>
      <p:bldP spid="24" grpId="0" animBg="1"/>
      <p:bldP spid="2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ight Triangle 1"/>
          <p:cNvSpPr/>
          <p:nvPr/>
        </p:nvSpPr>
        <p:spPr>
          <a:xfrm>
            <a:off x="2220686" y="1045028"/>
            <a:ext cx="4920342" cy="3439886"/>
          </a:xfrm>
          <a:prstGeom prst="rtTriangle">
            <a:avLst/>
          </a:prstGeom>
          <a:solidFill>
            <a:schemeClr val="bg2">
              <a:lumMod val="90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p:cNvCxnSpPr/>
          <p:nvPr/>
        </p:nvCxnSpPr>
        <p:spPr>
          <a:xfrm>
            <a:off x="1320800" y="1059542"/>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320800" y="2764971"/>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320800" y="4470399"/>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141028" y="4484914"/>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8157029" y="4180115"/>
            <a:ext cx="769258" cy="523220"/>
          </a:xfrm>
          <a:prstGeom prst="rect">
            <a:avLst/>
          </a:prstGeom>
          <a:noFill/>
        </p:spPr>
        <p:txBody>
          <a:bodyPr wrap="square" rtlCol="0">
            <a:spAutoFit/>
          </a:bodyPr>
          <a:lstStyle/>
          <a:p>
            <a:r>
              <a:rPr lang="en-US" sz="2800" b="1" smtClean="0"/>
              <a:t>D</a:t>
            </a:r>
            <a:endParaRPr lang="en-US" sz="2800" b="1"/>
          </a:p>
        </p:txBody>
      </p:sp>
      <p:sp>
        <p:nvSpPr>
          <p:cNvPr id="10" name="TextBox 9"/>
          <p:cNvSpPr txBox="1"/>
          <p:nvPr/>
        </p:nvSpPr>
        <p:spPr>
          <a:xfrm>
            <a:off x="827313" y="4165601"/>
            <a:ext cx="769258" cy="523220"/>
          </a:xfrm>
          <a:prstGeom prst="rect">
            <a:avLst/>
          </a:prstGeom>
          <a:noFill/>
        </p:spPr>
        <p:txBody>
          <a:bodyPr wrap="square" rtlCol="0">
            <a:spAutoFit/>
          </a:bodyPr>
          <a:lstStyle/>
          <a:p>
            <a:r>
              <a:rPr lang="en-US" sz="2800" b="1" dirty="0" smtClean="0"/>
              <a:t>A</a:t>
            </a:r>
            <a:endParaRPr lang="en-US" sz="2800" b="1" dirty="0"/>
          </a:p>
        </p:txBody>
      </p:sp>
      <p:sp>
        <p:nvSpPr>
          <p:cNvPr id="11" name="TextBox 10"/>
          <p:cNvSpPr txBox="1"/>
          <p:nvPr/>
        </p:nvSpPr>
        <p:spPr>
          <a:xfrm>
            <a:off x="856342" y="2507735"/>
            <a:ext cx="769258" cy="523220"/>
          </a:xfrm>
          <a:prstGeom prst="rect">
            <a:avLst/>
          </a:prstGeom>
          <a:noFill/>
        </p:spPr>
        <p:txBody>
          <a:bodyPr wrap="square" rtlCol="0">
            <a:spAutoFit/>
          </a:bodyPr>
          <a:lstStyle/>
          <a:p>
            <a:r>
              <a:rPr lang="en-US" sz="2800" b="1" dirty="0" smtClean="0"/>
              <a:t>B</a:t>
            </a:r>
            <a:endParaRPr lang="en-US" sz="2800" b="1" dirty="0"/>
          </a:p>
        </p:txBody>
      </p:sp>
      <p:sp>
        <p:nvSpPr>
          <p:cNvPr id="13" name="TextBox 12"/>
          <p:cNvSpPr txBox="1"/>
          <p:nvPr/>
        </p:nvSpPr>
        <p:spPr>
          <a:xfrm>
            <a:off x="892628" y="787792"/>
            <a:ext cx="769258" cy="523220"/>
          </a:xfrm>
          <a:prstGeom prst="rect">
            <a:avLst/>
          </a:prstGeom>
          <a:noFill/>
        </p:spPr>
        <p:txBody>
          <a:bodyPr wrap="square" rtlCol="0">
            <a:spAutoFit/>
          </a:bodyPr>
          <a:lstStyle/>
          <a:p>
            <a:r>
              <a:rPr lang="en-US" sz="2800" b="1" dirty="0" smtClean="0"/>
              <a:t>C</a:t>
            </a:r>
            <a:endParaRPr lang="en-US" sz="2800" b="1" dirty="0"/>
          </a:p>
        </p:txBody>
      </p:sp>
      <p:sp>
        <p:nvSpPr>
          <p:cNvPr id="14" name="Rectangle 13"/>
          <p:cNvSpPr/>
          <p:nvPr/>
        </p:nvSpPr>
        <p:spPr>
          <a:xfrm>
            <a:off x="820058" y="4586515"/>
            <a:ext cx="1223412" cy="461665"/>
          </a:xfrm>
          <a:prstGeom prst="rect">
            <a:avLst/>
          </a:prstGeom>
        </p:spPr>
        <p:txBody>
          <a:bodyPr wrap="none">
            <a:spAutoFit/>
          </a:bodyPr>
          <a:lstStyle/>
          <a:p>
            <a:r>
              <a:rPr lang="en-US" sz="2400" b="1" dirty="0" smtClean="0"/>
              <a:t>G</a:t>
            </a:r>
            <a:r>
              <a:rPr lang="en-US" sz="2400" b="1" baseline="-25000" dirty="0" smtClean="0"/>
              <a:t>A </a:t>
            </a:r>
            <a:r>
              <a:rPr lang="en-US" sz="2400" b="1" dirty="0" smtClean="0"/>
              <a:t>= 10  </a:t>
            </a:r>
            <a:endParaRPr lang="en-US" sz="2400" dirty="0"/>
          </a:p>
        </p:txBody>
      </p:sp>
      <p:sp>
        <p:nvSpPr>
          <p:cNvPr id="15" name="Rectangle 14"/>
          <p:cNvSpPr/>
          <p:nvPr/>
        </p:nvSpPr>
        <p:spPr>
          <a:xfrm>
            <a:off x="8040914" y="4688821"/>
            <a:ext cx="1228221" cy="461665"/>
          </a:xfrm>
          <a:prstGeom prst="rect">
            <a:avLst/>
          </a:prstGeom>
        </p:spPr>
        <p:txBody>
          <a:bodyPr wrap="none">
            <a:spAutoFit/>
          </a:bodyPr>
          <a:lstStyle/>
          <a:p>
            <a:r>
              <a:rPr lang="en-US" sz="2400" b="1" dirty="0" smtClean="0"/>
              <a:t>G</a:t>
            </a:r>
            <a:r>
              <a:rPr lang="en-US" sz="2400" b="1" baseline="-25000" dirty="0" smtClean="0"/>
              <a:t>D </a:t>
            </a:r>
            <a:r>
              <a:rPr lang="en-US" sz="2400" b="1" dirty="0" smtClean="0"/>
              <a:t>= 10  </a:t>
            </a:r>
            <a:endParaRPr lang="en-US" sz="2400" dirty="0"/>
          </a:p>
        </p:txBody>
      </p:sp>
      <p:sp>
        <p:nvSpPr>
          <p:cNvPr id="16" name="Rectangle 15"/>
          <p:cNvSpPr/>
          <p:nvPr/>
        </p:nvSpPr>
        <p:spPr>
          <a:xfrm>
            <a:off x="622741" y="2912474"/>
            <a:ext cx="1213794" cy="461665"/>
          </a:xfrm>
          <a:prstGeom prst="rect">
            <a:avLst/>
          </a:prstGeom>
        </p:spPr>
        <p:txBody>
          <a:bodyPr wrap="none">
            <a:spAutoFit/>
          </a:bodyPr>
          <a:lstStyle/>
          <a:p>
            <a:r>
              <a:rPr lang="en-US" sz="2400" b="1" dirty="0" smtClean="0"/>
              <a:t>G</a:t>
            </a:r>
            <a:r>
              <a:rPr lang="en-US" sz="2400" b="1" baseline="-25000" dirty="0" smtClean="0"/>
              <a:t>B </a:t>
            </a:r>
            <a:r>
              <a:rPr lang="en-US" sz="2400" b="1" dirty="0" smtClean="0"/>
              <a:t>= 20  </a:t>
            </a:r>
            <a:endParaRPr lang="en-US" sz="2400" dirty="0"/>
          </a:p>
        </p:txBody>
      </p:sp>
      <p:sp>
        <p:nvSpPr>
          <p:cNvPr id="17" name="Rectangle 16"/>
          <p:cNvSpPr/>
          <p:nvPr/>
        </p:nvSpPr>
        <p:spPr>
          <a:xfrm>
            <a:off x="657065" y="1192047"/>
            <a:ext cx="1207382" cy="461665"/>
          </a:xfrm>
          <a:prstGeom prst="rect">
            <a:avLst/>
          </a:prstGeom>
        </p:spPr>
        <p:txBody>
          <a:bodyPr wrap="none">
            <a:spAutoFit/>
          </a:bodyPr>
          <a:lstStyle/>
          <a:p>
            <a:r>
              <a:rPr lang="en-US" sz="2400" b="1" dirty="0" smtClean="0"/>
              <a:t>G</a:t>
            </a:r>
            <a:r>
              <a:rPr lang="en-US" sz="2400" b="1" baseline="-25000" dirty="0"/>
              <a:t>C</a:t>
            </a:r>
            <a:r>
              <a:rPr lang="en-US" sz="2400" b="1" baseline="-25000" dirty="0" smtClean="0"/>
              <a:t> </a:t>
            </a:r>
            <a:r>
              <a:rPr lang="en-US" sz="2400" b="1" dirty="0" smtClean="0"/>
              <a:t>= 30  </a:t>
            </a:r>
            <a:endParaRPr lang="en-US" sz="2400" dirty="0"/>
          </a:p>
        </p:txBody>
      </p:sp>
      <p:cxnSp>
        <p:nvCxnSpPr>
          <p:cNvPr id="23" name="Straight Arrow Connector 22"/>
          <p:cNvCxnSpPr/>
          <p:nvPr/>
        </p:nvCxnSpPr>
        <p:spPr>
          <a:xfrm>
            <a:off x="3367314" y="1192047"/>
            <a:ext cx="1494972" cy="99270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657065" y="5354392"/>
            <a:ext cx="7402286" cy="461665"/>
          </a:xfrm>
          <a:prstGeom prst="rect">
            <a:avLst/>
          </a:prstGeom>
          <a:noFill/>
        </p:spPr>
        <p:txBody>
          <a:bodyPr wrap="square" rtlCol="0">
            <a:spAutoFit/>
          </a:bodyPr>
          <a:lstStyle/>
          <a:p>
            <a:r>
              <a:rPr lang="en-US" sz="2400" b="1" dirty="0" smtClean="0"/>
              <a:t>A, B and C represent different </a:t>
            </a:r>
            <a:r>
              <a:rPr lang="en-US" sz="2400" b="1" smtClean="0"/>
              <a:t>energy levels </a:t>
            </a:r>
            <a:endParaRPr lang="en-US" sz="2400" b="1"/>
          </a:p>
        </p:txBody>
      </p:sp>
      <p:sp>
        <p:nvSpPr>
          <p:cNvPr id="22" name="TextBox 21"/>
          <p:cNvSpPr txBox="1"/>
          <p:nvPr/>
        </p:nvSpPr>
        <p:spPr>
          <a:xfrm>
            <a:off x="3367314" y="380440"/>
            <a:ext cx="5268686" cy="461665"/>
          </a:xfrm>
          <a:prstGeom prst="rect">
            <a:avLst/>
          </a:prstGeom>
          <a:noFill/>
        </p:spPr>
        <p:txBody>
          <a:bodyPr wrap="square" rtlCol="0">
            <a:spAutoFit/>
          </a:bodyPr>
          <a:lstStyle/>
          <a:p>
            <a:r>
              <a:rPr lang="en-US" sz="2400" b="1" dirty="0" smtClean="0">
                <a:solidFill>
                  <a:srgbClr val="0432FF"/>
                </a:solidFill>
              </a:rPr>
              <a:t>Rolling of a ball down an incline </a:t>
            </a:r>
          </a:p>
        </p:txBody>
      </p:sp>
    </p:spTree>
    <p:extLst>
      <p:ext uri="{BB962C8B-B14F-4D97-AF65-F5344CB8AC3E}">
        <p14:creationId xmlns:p14="http://schemas.microsoft.com/office/powerpoint/2010/main" val="20987354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ight Triangle 1"/>
          <p:cNvSpPr/>
          <p:nvPr/>
        </p:nvSpPr>
        <p:spPr>
          <a:xfrm>
            <a:off x="2220686" y="1045028"/>
            <a:ext cx="4920342" cy="3439886"/>
          </a:xfrm>
          <a:prstGeom prst="rtTriangle">
            <a:avLst/>
          </a:prstGeom>
          <a:solidFill>
            <a:schemeClr val="bg2">
              <a:lumMod val="90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p:cNvCxnSpPr/>
          <p:nvPr/>
        </p:nvCxnSpPr>
        <p:spPr>
          <a:xfrm>
            <a:off x="1320800" y="1059542"/>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320800" y="2764971"/>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320800" y="4470399"/>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141028" y="4484914"/>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8157029" y="4180115"/>
            <a:ext cx="769258" cy="523220"/>
          </a:xfrm>
          <a:prstGeom prst="rect">
            <a:avLst/>
          </a:prstGeom>
          <a:noFill/>
        </p:spPr>
        <p:txBody>
          <a:bodyPr wrap="square" rtlCol="0">
            <a:spAutoFit/>
          </a:bodyPr>
          <a:lstStyle/>
          <a:p>
            <a:r>
              <a:rPr lang="en-US" sz="2800" b="1" smtClean="0"/>
              <a:t>D</a:t>
            </a:r>
            <a:endParaRPr lang="en-US" sz="2800" b="1"/>
          </a:p>
        </p:txBody>
      </p:sp>
      <p:sp>
        <p:nvSpPr>
          <p:cNvPr id="10" name="TextBox 9"/>
          <p:cNvSpPr txBox="1"/>
          <p:nvPr/>
        </p:nvSpPr>
        <p:spPr>
          <a:xfrm>
            <a:off x="827313" y="4165601"/>
            <a:ext cx="769258" cy="523220"/>
          </a:xfrm>
          <a:prstGeom prst="rect">
            <a:avLst/>
          </a:prstGeom>
          <a:noFill/>
        </p:spPr>
        <p:txBody>
          <a:bodyPr wrap="square" rtlCol="0">
            <a:spAutoFit/>
          </a:bodyPr>
          <a:lstStyle/>
          <a:p>
            <a:r>
              <a:rPr lang="en-US" sz="2800" b="1" dirty="0" smtClean="0"/>
              <a:t>A</a:t>
            </a:r>
            <a:endParaRPr lang="en-US" sz="2800" b="1" dirty="0"/>
          </a:p>
        </p:txBody>
      </p:sp>
      <p:sp>
        <p:nvSpPr>
          <p:cNvPr id="11" name="TextBox 10"/>
          <p:cNvSpPr txBox="1"/>
          <p:nvPr/>
        </p:nvSpPr>
        <p:spPr>
          <a:xfrm>
            <a:off x="856342" y="2507735"/>
            <a:ext cx="769258" cy="523220"/>
          </a:xfrm>
          <a:prstGeom prst="rect">
            <a:avLst/>
          </a:prstGeom>
          <a:noFill/>
        </p:spPr>
        <p:txBody>
          <a:bodyPr wrap="square" rtlCol="0">
            <a:spAutoFit/>
          </a:bodyPr>
          <a:lstStyle/>
          <a:p>
            <a:r>
              <a:rPr lang="en-US" sz="2800" b="1" dirty="0" smtClean="0"/>
              <a:t>B</a:t>
            </a:r>
            <a:endParaRPr lang="en-US" sz="2800" b="1" dirty="0"/>
          </a:p>
        </p:txBody>
      </p:sp>
      <p:sp>
        <p:nvSpPr>
          <p:cNvPr id="13" name="TextBox 12"/>
          <p:cNvSpPr txBox="1"/>
          <p:nvPr/>
        </p:nvSpPr>
        <p:spPr>
          <a:xfrm>
            <a:off x="892628" y="787792"/>
            <a:ext cx="769258" cy="523220"/>
          </a:xfrm>
          <a:prstGeom prst="rect">
            <a:avLst/>
          </a:prstGeom>
          <a:noFill/>
        </p:spPr>
        <p:txBody>
          <a:bodyPr wrap="square" rtlCol="0">
            <a:spAutoFit/>
          </a:bodyPr>
          <a:lstStyle/>
          <a:p>
            <a:r>
              <a:rPr lang="en-US" sz="2800" b="1" dirty="0" smtClean="0"/>
              <a:t>C</a:t>
            </a:r>
            <a:endParaRPr lang="en-US" sz="2800" b="1" dirty="0"/>
          </a:p>
        </p:txBody>
      </p:sp>
      <p:sp>
        <p:nvSpPr>
          <p:cNvPr id="14" name="Rectangle 13"/>
          <p:cNvSpPr/>
          <p:nvPr/>
        </p:nvSpPr>
        <p:spPr>
          <a:xfrm>
            <a:off x="820058" y="4586515"/>
            <a:ext cx="1223412" cy="461665"/>
          </a:xfrm>
          <a:prstGeom prst="rect">
            <a:avLst/>
          </a:prstGeom>
        </p:spPr>
        <p:txBody>
          <a:bodyPr wrap="none">
            <a:spAutoFit/>
          </a:bodyPr>
          <a:lstStyle/>
          <a:p>
            <a:r>
              <a:rPr lang="en-US" sz="2400" b="1" dirty="0" smtClean="0"/>
              <a:t>G</a:t>
            </a:r>
            <a:r>
              <a:rPr lang="en-US" sz="2400" b="1" baseline="-25000" dirty="0" smtClean="0"/>
              <a:t>A </a:t>
            </a:r>
            <a:r>
              <a:rPr lang="en-US" sz="2400" b="1" dirty="0" smtClean="0"/>
              <a:t>= 10  </a:t>
            </a:r>
            <a:endParaRPr lang="en-US" sz="2400" dirty="0"/>
          </a:p>
        </p:txBody>
      </p:sp>
      <p:sp>
        <p:nvSpPr>
          <p:cNvPr id="15" name="Rectangle 14"/>
          <p:cNvSpPr/>
          <p:nvPr/>
        </p:nvSpPr>
        <p:spPr>
          <a:xfrm>
            <a:off x="8040914" y="4688821"/>
            <a:ext cx="1228221" cy="461665"/>
          </a:xfrm>
          <a:prstGeom prst="rect">
            <a:avLst/>
          </a:prstGeom>
        </p:spPr>
        <p:txBody>
          <a:bodyPr wrap="none">
            <a:spAutoFit/>
          </a:bodyPr>
          <a:lstStyle/>
          <a:p>
            <a:r>
              <a:rPr lang="en-US" sz="2400" b="1" dirty="0" smtClean="0"/>
              <a:t>G</a:t>
            </a:r>
            <a:r>
              <a:rPr lang="en-US" sz="2400" b="1" baseline="-25000" dirty="0" smtClean="0"/>
              <a:t>D </a:t>
            </a:r>
            <a:r>
              <a:rPr lang="en-US" sz="2400" b="1" dirty="0" smtClean="0"/>
              <a:t>= 10  </a:t>
            </a:r>
            <a:endParaRPr lang="en-US" sz="2400" dirty="0"/>
          </a:p>
        </p:txBody>
      </p:sp>
      <p:sp>
        <p:nvSpPr>
          <p:cNvPr id="16" name="Rectangle 15"/>
          <p:cNvSpPr/>
          <p:nvPr/>
        </p:nvSpPr>
        <p:spPr>
          <a:xfrm>
            <a:off x="622741" y="2912474"/>
            <a:ext cx="1213794" cy="461665"/>
          </a:xfrm>
          <a:prstGeom prst="rect">
            <a:avLst/>
          </a:prstGeom>
        </p:spPr>
        <p:txBody>
          <a:bodyPr wrap="none">
            <a:spAutoFit/>
          </a:bodyPr>
          <a:lstStyle/>
          <a:p>
            <a:r>
              <a:rPr lang="en-US" sz="2400" b="1" dirty="0" smtClean="0"/>
              <a:t>G</a:t>
            </a:r>
            <a:r>
              <a:rPr lang="en-US" sz="2400" b="1" baseline="-25000" dirty="0" smtClean="0"/>
              <a:t>B </a:t>
            </a:r>
            <a:r>
              <a:rPr lang="en-US" sz="2400" b="1" dirty="0" smtClean="0"/>
              <a:t>= 20  </a:t>
            </a:r>
            <a:endParaRPr lang="en-US" sz="2400" dirty="0"/>
          </a:p>
        </p:txBody>
      </p:sp>
      <p:sp>
        <p:nvSpPr>
          <p:cNvPr id="17" name="Rectangle 16"/>
          <p:cNvSpPr/>
          <p:nvPr/>
        </p:nvSpPr>
        <p:spPr>
          <a:xfrm>
            <a:off x="657065" y="1192047"/>
            <a:ext cx="1207382" cy="461665"/>
          </a:xfrm>
          <a:prstGeom prst="rect">
            <a:avLst/>
          </a:prstGeom>
        </p:spPr>
        <p:txBody>
          <a:bodyPr wrap="none">
            <a:spAutoFit/>
          </a:bodyPr>
          <a:lstStyle/>
          <a:p>
            <a:r>
              <a:rPr lang="en-US" sz="2400" b="1" dirty="0" smtClean="0"/>
              <a:t>G</a:t>
            </a:r>
            <a:r>
              <a:rPr lang="en-US" sz="2400" b="1" baseline="-25000" dirty="0"/>
              <a:t>C</a:t>
            </a:r>
            <a:r>
              <a:rPr lang="en-US" sz="2400" b="1" baseline="-25000" dirty="0" smtClean="0"/>
              <a:t> </a:t>
            </a:r>
            <a:r>
              <a:rPr lang="en-US" sz="2400" b="1" dirty="0" smtClean="0"/>
              <a:t>= 30  </a:t>
            </a:r>
            <a:endParaRPr lang="en-US" sz="2400" dirty="0"/>
          </a:p>
        </p:txBody>
      </p:sp>
      <p:sp>
        <p:nvSpPr>
          <p:cNvPr id="19" name="Oval 18"/>
          <p:cNvSpPr/>
          <p:nvPr/>
        </p:nvSpPr>
        <p:spPr>
          <a:xfrm>
            <a:off x="1584864" y="508000"/>
            <a:ext cx="534222" cy="537028"/>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503632" y="2184755"/>
            <a:ext cx="534222" cy="537028"/>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1503632" y="3918857"/>
            <a:ext cx="534222" cy="537028"/>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p:cNvCxnSpPr/>
          <p:nvPr/>
        </p:nvCxnSpPr>
        <p:spPr>
          <a:xfrm>
            <a:off x="3367314" y="1192047"/>
            <a:ext cx="1494972" cy="99270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1953575" y="500743"/>
            <a:ext cx="534222" cy="537028"/>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657065" y="5354392"/>
            <a:ext cx="7402286" cy="461665"/>
          </a:xfrm>
          <a:prstGeom prst="rect">
            <a:avLst/>
          </a:prstGeom>
          <a:noFill/>
        </p:spPr>
        <p:txBody>
          <a:bodyPr wrap="square" rtlCol="0">
            <a:spAutoFit/>
          </a:bodyPr>
          <a:lstStyle/>
          <a:p>
            <a:r>
              <a:rPr lang="en-US" sz="2400" b="1" dirty="0" smtClean="0"/>
              <a:t>A, B and C represent different </a:t>
            </a:r>
            <a:r>
              <a:rPr lang="en-US" sz="2400" b="1" smtClean="0"/>
              <a:t>energy levels </a:t>
            </a:r>
            <a:endParaRPr lang="en-US" sz="2400" b="1"/>
          </a:p>
        </p:txBody>
      </p:sp>
      <p:sp>
        <p:nvSpPr>
          <p:cNvPr id="22" name="TextBox 21"/>
          <p:cNvSpPr txBox="1"/>
          <p:nvPr/>
        </p:nvSpPr>
        <p:spPr>
          <a:xfrm>
            <a:off x="3367314" y="380440"/>
            <a:ext cx="5268686" cy="461665"/>
          </a:xfrm>
          <a:prstGeom prst="rect">
            <a:avLst/>
          </a:prstGeom>
          <a:noFill/>
        </p:spPr>
        <p:txBody>
          <a:bodyPr wrap="square" rtlCol="0">
            <a:spAutoFit/>
          </a:bodyPr>
          <a:lstStyle/>
          <a:p>
            <a:r>
              <a:rPr lang="en-US" sz="2400" b="1" dirty="0" smtClean="0">
                <a:solidFill>
                  <a:srgbClr val="0432FF"/>
                </a:solidFill>
              </a:rPr>
              <a:t>Rolling of a ball down an incline </a:t>
            </a:r>
          </a:p>
        </p:txBody>
      </p:sp>
    </p:spTree>
    <p:extLst>
      <p:ext uri="{BB962C8B-B14F-4D97-AF65-F5344CB8AC3E}">
        <p14:creationId xmlns:p14="http://schemas.microsoft.com/office/powerpoint/2010/main" val="1428081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xit" presetSubtype="0" fill="hold" grpId="0" nodeType="clickEffect">
                                  <p:stCondLst>
                                    <p:cond delay="0"/>
                                  </p:stCondLst>
                                  <p:childTnLst>
                                    <p:animEffect transition="out" filter="dissolve">
                                      <p:cBhvr>
                                        <p:cTn id="10" dur="500"/>
                                        <p:tgtEl>
                                          <p:spTgt spid="19"/>
                                        </p:tgtEl>
                                      </p:cBhvr>
                                    </p:animEffect>
                                    <p:set>
                                      <p:cBhvr>
                                        <p:cTn id="11" dur="1" fill="hold">
                                          <p:stCondLst>
                                            <p:cond delay="499"/>
                                          </p:stCondLst>
                                        </p:cTn>
                                        <p:tgtEl>
                                          <p:spTgt spid="19"/>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1" nodeType="clickEffect">
                                  <p:stCondLst>
                                    <p:cond delay="0"/>
                                  </p:stCondLst>
                                  <p:childTnLst>
                                    <p:set>
                                      <p:cBhvr>
                                        <p:cTn id="15" dur="1" fill="hold">
                                          <p:stCondLst>
                                            <p:cond delay="0"/>
                                          </p:stCondLst>
                                        </p:cTn>
                                        <p:tgtEl>
                                          <p:spTgt spid="2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9" presetClass="exit" presetSubtype="0" fill="hold" grpId="0" nodeType="clickEffect">
                                  <p:stCondLst>
                                    <p:cond delay="0"/>
                                  </p:stCondLst>
                                  <p:childTnLst>
                                    <p:animEffect transition="out" filter="dissolve">
                                      <p:cBhvr>
                                        <p:cTn id="19" dur="500"/>
                                        <p:tgtEl>
                                          <p:spTgt spid="20"/>
                                        </p:tgtEl>
                                      </p:cBhvr>
                                    </p:animEffect>
                                    <p:set>
                                      <p:cBhvr>
                                        <p:cTn id="20" dur="1" fill="hold">
                                          <p:stCondLst>
                                            <p:cond delay="499"/>
                                          </p:stCondLst>
                                        </p:cTn>
                                        <p:tgtEl>
                                          <p:spTgt spid="20"/>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9" presetClass="exit" presetSubtype="0" fill="hold" grpId="0" nodeType="clickEffect">
                                  <p:stCondLst>
                                    <p:cond delay="0"/>
                                  </p:stCondLst>
                                  <p:childTnLst>
                                    <p:animEffect transition="out" filter="dissolve">
                                      <p:cBhvr>
                                        <p:cTn id="28" dur="500"/>
                                        <p:tgtEl>
                                          <p:spTgt spid="21"/>
                                        </p:tgtEl>
                                      </p:cBhvr>
                                    </p:animEffect>
                                    <p:set>
                                      <p:cBhvr>
                                        <p:cTn id="29" dur="1" fill="hold">
                                          <p:stCondLst>
                                            <p:cond delay="499"/>
                                          </p:stCondLst>
                                        </p:cTn>
                                        <p:tgtEl>
                                          <p:spTgt spid="21"/>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31"/>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0" presetClass="path" presetSubtype="0" accel="50000" decel="50000" fill="hold" grpId="1" nodeType="clickEffect">
                                  <p:stCondLst>
                                    <p:cond delay="0"/>
                                  </p:stCondLst>
                                  <p:childTnLst>
                                    <p:animMotion origin="layout" path="M 0 0 L 0.55052 0.5206 " pathEditMode="relative" ptsTypes="AA">
                                      <p:cBhvr>
                                        <p:cTn id="37" dur="2000" fill="hold"/>
                                        <p:tgtEl>
                                          <p:spTgt spid="3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0" grpId="0" animBg="1"/>
      <p:bldP spid="20" grpId="1" animBg="1"/>
      <p:bldP spid="21" grpId="0" animBg="1"/>
      <p:bldP spid="21" grpId="1" animBg="1"/>
      <p:bldP spid="31" grpId="0" animBg="1"/>
      <p:bldP spid="31"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ight Triangle 1"/>
          <p:cNvSpPr/>
          <p:nvPr/>
        </p:nvSpPr>
        <p:spPr>
          <a:xfrm>
            <a:off x="2220686" y="1045028"/>
            <a:ext cx="4920342" cy="3439886"/>
          </a:xfrm>
          <a:prstGeom prst="rtTriangle">
            <a:avLst/>
          </a:prstGeom>
          <a:solidFill>
            <a:schemeClr val="bg2">
              <a:lumMod val="90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p:cNvCxnSpPr/>
          <p:nvPr/>
        </p:nvCxnSpPr>
        <p:spPr>
          <a:xfrm>
            <a:off x="1320800" y="1059542"/>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320800" y="2764971"/>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320800" y="4470399"/>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141028" y="4484914"/>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8157029" y="4180115"/>
            <a:ext cx="769258" cy="523220"/>
          </a:xfrm>
          <a:prstGeom prst="rect">
            <a:avLst/>
          </a:prstGeom>
          <a:noFill/>
        </p:spPr>
        <p:txBody>
          <a:bodyPr wrap="square" rtlCol="0">
            <a:spAutoFit/>
          </a:bodyPr>
          <a:lstStyle/>
          <a:p>
            <a:r>
              <a:rPr lang="en-US" sz="2800" b="1" smtClean="0"/>
              <a:t>D</a:t>
            </a:r>
            <a:endParaRPr lang="en-US" sz="2800" b="1"/>
          </a:p>
        </p:txBody>
      </p:sp>
      <p:sp>
        <p:nvSpPr>
          <p:cNvPr id="10" name="TextBox 9"/>
          <p:cNvSpPr txBox="1"/>
          <p:nvPr/>
        </p:nvSpPr>
        <p:spPr>
          <a:xfrm>
            <a:off x="827313" y="4165601"/>
            <a:ext cx="769258" cy="523220"/>
          </a:xfrm>
          <a:prstGeom prst="rect">
            <a:avLst/>
          </a:prstGeom>
          <a:noFill/>
        </p:spPr>
        <p:txBody>
          <a:bodyPr wrap="square" rtlCol="0">
            <a:spAutoFit/>
          </a:bodyPr>
          <a:lstStyle/>
          <a:p>
            <a:r>
              <a:rPr lang="en-US" sz="2800" b="1" dirty="0" smtClean="0"/>
              <a:t>A</a:t>
            </a:r>
            <a:endParaRPr lang="en-US" sz="2800" b="1" dirty="0"/>
          </a:p>
        </p:txBody>
      </p:sp>
      <p:sp>
        <p:nvSpPr>
          <p:cNvPr id="11" name="TextBox 10"/>
          <p:cNvSpPr txBox="1"/>
          <p:nvPr/>
        </p:nvSpPr>
        <p:spPr>
          <a:xfrm>
            <a:off x="856342" y="2507735"/>
            <a:ext cx="769258" cy="523220"/>
          </a:xfrm>
          <a:prstGeom prst="rect">
            <a:avLst/>
          </a:prstGeom>
          <a:noFill/>
        </p:spPr>
        <p:txBody>
          <a:bodyPr wrap="square" rtlCol="0">
            <a:spAutoFit/>
          </a:bodyPr>
          <a:lstStyle/>
          <a:p>
            <a:r>
              <a:rPr lang="en-US" sz="2800" b="1" dirty="0" smtClean="0"/>
              <a:t>B</a:t>
            </a:r>
            <a:endParaRPr lang="en-US" sz="2800" b="1" dirty="0"/>
          </a:p>
        </p:txBody>
      </p:sp>
      <p:sp>
        <p:nvSpPr>
          <p:cNvPr id="13" name="TextBox 12"/>
          <p:cNvSpPr txBox="1"/>
          <p:nvPr/>
        </p:nvSpPr>
        <p:spPr>
          <a:xfrm>
            <a:off x="892628" y="787792"/>
            <a:ext cx="769258" cy="523220"/>
          </a:xfrm>
          <a:prstGeom prst="rect">
            <a:avLst/>
          </a:prstGeom>
          <a:noFill/>
        </p:spPr>
        <p:txBody>
          <a:bodyPr wrap="square" rtlCol="0">
            <a:spAutoFit/>
          </a:bodyPr>
          <a:lstStyle/>
          <a:p>
            <a:r>
              <a:rPr lang="en-US" sz="2800" b="1" dirty="0" smtClean="0"/>
              <a:t>C</a:t>
            </a:r>
            <a:endParaRPr lang="en-US" sz="2800" b="1" dirty="0"/>
          </a:p>
        </p:txBody>
      </p:sp>
      <p:sp>
        <p:nvSpPr>
          <p:cNvPr id="14" name="Rectangle 13"/>
          <p:cNvSpPr/>
          <p:nvPr/>
        </p:nvSpPr>
        <p:spPr>
          <a:xfrm>
            <a:off x="820058" y="4586515"/>
            <a:ext cx="1223412" cy="461665"/>
          </a:xfrm>
          <a:prstGeom prst="rect">
            <a:avLst/>
          </a:prstGeom>
        </p:spPr>
        <p:txBody>
          <a:bodyPr wrap="none">
            <a:spAutoFit/>
          </a:bodyPr>
          <a:lstStyle/>
          <a:p>
            <a:r>
              <a:rPr lang="en-US" sz="2400" b="1" dirty="0" smtClean="0"/>
              <a:t>G</a:t>
            </a:r>
            <a:r>
              <a:rPr lang="en-US" sz="2400" b="1" baseline="-25000" dirty="0" smtClean="0"/>
              <a:t>A </a:t>
            </a:r>
            <a:r>
              <a:rPr lang="en-US" sz="2400" b="1" dirty="0" smtClean="0"/>
              <a:t>= 10  </a:t>
            </a:r>
            <a:endParaRPr lang="en-US" sz="2400" dirty="0"/>
          </a:p>
        </p:txBody>
      </p:sp>
      <p:sp>
        <p:nvSpPr>
          <p:cNvPr id="15" name="Rectangle 14"/>
          <p:cNvSpPr/>
          <p:nvPr/>
        </p:nvSpPr>
        <p:spPr>
          <a:xfrm>
            <a:off x="8040914" y="4688821"/>
            <a:ext cx="1228221" cy="461665"/>
          </a:xfrm>
          <a:prstGeom prst="rect">
            <a:avLst/>
          </a:prstGeom>
        </p:spPr>
        <p:txBody>
          <a:bodyPr wrap="none">
            <a:spAutoFit/>
          </a:bodyPr>
          <a:lstStyle/>
          <a:p>
            <a:r>
              <a:rPr lang="en-US" sz="2400" b="1" dirty="0" smtClean="0"/>
              <a:t>G</a:t>
            </a:r>
            <a:r>
              <a:rPr lang="en-US" sz="2400" b="1" baseline="-25000" dirty="0" smtClean="0"/>
              <a:t>D </a:t>
            </a:r>
            <a:r>
              <a:rPr lang="en-US" sz="2400" b="1" dirty="0" smtClean="0"/>
              <a:t>= 10  </a:t>
            </a:r>
            <a:endParaRPr lang="en-US" sz="2400" dirty="0"/>
          </a:p>
        </p:txBody>
      </p:sp>
      <p:sp>
        <p:nvSpPr>
          <p:cNvPr id="16" name="Rectangle 15"/>
          <p:cNvSpPr/>
          <p:nvPr/>
        </p:nvSpPr>
        <p:spPr>
          <a:xfrm>
            <a:off x="622741" y="2912474"/>
            <a:ext cx="1213794" cy="461665"/>
          </a:xfrm>
          <a:prstGeom prst="rect">
            <a:avLst/>
          </a:prstGeom>
        </p:spPr>
        <p:txBody>
          <a:bodyPr wrap="none">
            <a:spAutoFit/>
          </a:bodyPr>
          <a:lstStyle/>
          <a:p>
            <a:r>
              <a:rPr lang="en-US" sz="2400" b="1" dirty="0" smtClean="0"/>
              <a:t>G</a:t>
            </a:r>
            <a:r>
              <a:rPr lang="en-US" sz="2400" b="1" baseline="-25000" dirty="0" smtClean="0"/>
              <a:t>B </a:t>
            </a:r>
            <a:r>
              <a:rPr lang="en-US" sz="2400" b="1" dirty="0" smtClean="0"/>
              <a:t>= 20  </a:t>
            </a:r>
            <a:endParaRPr lang="en-US" sz="2400" dirty="0"/>
          </a:p>
        </p:txBody>
      </p:sp>
      <p:sp>
        <p:nvSpPr>
          <p:cNvPr id="17" name="Rectangle 16"/>
          <p:cNvSpPr/>
          <p:nvPr/>
        </p:nvSpPr>
        <p:spPr>
          <a:xfrm>
            <a:off x="657065" y="1192047"/>
            <a:ext cx="1207382" cy="461665"/>
          </a:xfrm>
          <a:prstGeom prst="rect">
            <a:avLst/>
          </a:prstGeom>
        </p:spPr>
        <p:txBody>
          <a:bodyPr wrap="none">
            <a:spAutoFit/>
          </a:bodyPr>
          <a:lstStyle/>
          <a:p>
            <a:r>
              <a:rPr lang="en-US" sz="2400" b="1" dirty="0" smtClean="0"/>
              <a:t>G</a:t>
            </a:r>
            <a:r>
              <a:rPr lang="en-US" sz="2400" b="1" baseline="-25000" dirty="0"/>
              <a:t>C</a:t>
            </a:r>
            <a:r>
              <a:rPr lang="en-US" sz="2400" b="1" baseline="-25000" dirty="0" smtClean="0"/>
              <a:t> </a:t>
            </a:r>
            <a:r>
              <a:rPr lang="en-US" sz="2400" b="1" dirty="0" smtClean="0"/>
              <a:t>= 30  </a:t>
            </a:r>
            <a:endParaRPr lang="en-US" sz="2400" dirty="0"/>
          </a:p>
        </p:txBody>
      </p:sp>
      <p:sp>
        <p:nvSpPr>
          <p:cNvPr id="20" name="Oval 19"/>
          <p:cNvSpPr/>
          <p:nvPr/>
        </p:nvSpPr>
        <p:spPr>
          <a:xfrm>
            <a:off x="1503632" y="2184755"/>
            <a:ext cx="534222" cy="537028"/>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p:cNvCxnSpPr/>
          <p:nvPr/>
        </p:nvCxnSpPr>
        <p:spPr>
          <a:xfrm>
            <a:off x="3367314" y="1192047"/>
            <a:ext cx="1494972" cy="99270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291854" y="2057085"/>
            <a:ext cx="609600" cy="707886"/>
          </a:xfrm>
          <a:prstGeom prst="rect">
            <a:avLst/>
          </a:prstGeom>
          <a:noFill/>
        </p:spPr>
        <p:txBody>
          <a:bodyPr wrap="square" rtlCol="0">
            <a:spAutoFit/>
          </a:bodyPr>
          <a:lstStyle/>
          <a:p>
            <a:r>
              <a:rPr lang="en-US" sz="4000" b="1" smtClean="0">
                <a:solidFill>
                  <a:srgbClr val="FF0000"/>
                </a:solidFill>
              </a:rPr>
              <a:t>?</a:t>
            </a:r>
            <a:endParaRPr lang="en-US" sz="4000" b="1">
              <a:solidFill>
                <a:srgbClr val="FF0000"/>
              </a:solidFill>
            </a:endParaRPr>
          </a:p>
        </p:txBody>
      </p:sp>
      <p:sp>
        <p:nvSpPr>
          <p:cNvPr id="22" name="TextBox 21"/>
          <p:cNvSpPr txBox="1"/>
          <p:nvPr/>
        </p:nvSpPr>
        <p:spPr>
          <a:xfrm>
            <a:off x="657065" y="5163007"/>
            <a:ext cx="7402286" cy="1200329"/>
          </a:xfrm>
          <a:prstGeom prst="rect">
            <a:avLst/>
          </a:prstGeom>
          <a:noFill/>
        </p:spPr>
        <p:txBody>
          <a:bodyPr wrap="square" rtlCol="0">
            <a:spAutoFit/>
          </a:bodyPr>
          <a:lstStyle/>
          <a:p>
            <a:r>
              <a:rPr lang="en-US" sz="2400" b="1" dirty="0" smtClean="0"/>
              <a:t>A, B and C represent different energy levels of reactants (different possible initial states of the system)  </a:t>
            </a:r>
          </a:p>
          <a:p>
            <a:r>
              <a:rPr lang="en-US" sz="2400" b="1" dirty="0" smtClean="0"/>
              <a:t>D is the product (final state)  </a:t>
            </a:r>
            <a:endParaRPr lang="en-US" sz="2400" b="1" dirty="0"/>
          </a:p>
        </p:txBody>
      </p:sp>
      <p:sp>
        <p:nvSpPr>
          <p:cNvPr id="24" name="TextBox 23"/>
          <p:cNvSpPr txBox="1"/>
          <p:nvPr/>
        </p:nvSpPr>
        <p:spPr>
          <a:xfrm>
            <a:off x="1824878" y="323053"/>
            <a:ext cx="5268686" cy="461665"/>
          </a:xfrm>
          <a:prstGeom prst="rect">
            <a:avLst/>
          </a:prstGeom>
          <a:noFill/>
        </p:spPr>
        <p:txBody>
          <a:bodyPr wrap="square" rtlCol="0">
            <a:spAutoFit/>
          </a:bodyPr>
          <a:lstStyle/>
          <a:p>
            <a:r>
              <a:rPr lang="en-US" sz="2400" b="1" dirty="0" smtClean="0">
                <a:solidFill>
                  <a:srgbClr val="0432FF"/>
                </a:solidFill>
              </a:rPr>
              <a:t>How does the ball reach the state ‘D’ ? </a:t>
            </a:r>
          </a:p>
        </p:txBody>
      </p:sp>
    </p:spTree>
    <p:extLst>
      <p:ext uri="{BB962C8B-B14F-4D97-AF65-F5344CB8AC3E}">
        <p14:creationId xmlns:p14="http://schemas.microsoft.com/office/powerpoint/2010/main" val="3866860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2943140" y="680069"/>
            <a:ext cx="3499884" cy="2192928"/>
            <a:chOff x="655825" y="704812"/>
            <a:chExt cx="8270462" cy="4179154"/>
          </a:xfrm>
        </p:grpSpPr>
        <p:sp>
          <p:nvSpPr>
            <p:cNvPr id="2" name="Right Triangle 1"/>
            <p:cNvSpPr/>
            <p:nvPr/>
          </p:nvSpPr>
          <p:spPr>
            <a:xfrm>
              <a:off x="2220686" y="1045028"/>
              <a:ext cx="4920342" cy="3439886"/>
            </a:xfrm>
            <a:prstGeom prst="rtTriangle">
              <a:avLst/>
            </a:prstGeom>
            <a:solidFill>
              <a:schemeClr val="bg2">
                <a:lumMod val="90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p:cNvCxnSpPr/>
            <p:nvPr/>
          </p:nvCxnSpPr>
          <p:spPr>
            <a:xfrm>
              <a:off x="1320800" y="1059542"/>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320800" y="2764971"/>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320800" y="4470399"/>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141028" y="4484914"/>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8157029" y="4180115"/>
              <a:ext cx="769258" cy="703851"/>
            </a:xfrm>
            <a:prstGeom prst="rect">
              <a:avLst/>
            </a:prstGeom>
            <a:noFill/>
          </p:spPr>
          <p:txBody>
            <a:bodyPr wrap="square" rtlCol="0">
              <a:spAutoFit/>
            </a:bodyPr>
            <a:lstStyle/>
            <a:p>
              <a:r>
                <a:rPr lang="en-US" b="1" smtClean="0"/>
                <a:t>D</a:t>
              </a:r>
              <a:endParaRPr lang="en-US" b="1"/>
            </a:p>
          </p:txBody>
        </p:sp>
        <p:sp>
          <p:nvSpPr>
            <p:cNvPr id="10" name="TextBox 9"/>
            <p:cNvSpPr txBox="1"/>
            <p:nvPr/>
          </p:nvSpPr>
          <p:spPr>
            <a:xfrm>
              <a:off x="655825" y="4082621"/>
              <a:ext cx="769259" cy="703851"/>
            </a:xfrm>
            <a:prstGeom prst="rect">
              <a:avLst/>
            </a:prstGeom>
            <a:noFill/>
          </p:spPr>
          <p:txBody>
            <a:bodyPr wrap="square" rtlCol="0">
              <a:spAutoFit/>
            </a:bodyPr>
            <a:lstStyle/>
            <a:p>
              <a:r>
                <a:rPr lang="en-US" b="1" dirty="0" smtClean="0"/>
                <a:t>A</a:t>
              </a:r>
              <a:endParaRPr lang="en-US" b="1" dirty="0"/>
            </a:p>
          </p:txBody>
        </p:sp>
        <p:sp>
          <p:nvSpPr>
            <p:cNvPr id="11" name="TextBox 10"/>
            <p:cNvSpPr txBox="1"/>
            <p:nvPr/>
          </p:nvSpPr>
          <p:spPr>
            <a:xfrm>
              <a:off x="684853" y="2424755"/>
              <a:ext cx="769259" cy="703851"/>
            </a:xfrm>
            <a:prstGeom prst="rect">
              <a:avLst/>
            </a:prstGeom>
            <a:noFill/>
          </p:spPr>
          <p:txBody>
            <a:bodyPr wrap="square" rtlCol="0">
              <a:spAutoFit/>
            </a:bodyPr>
            <a:lstStyle/>
            <a:p>
              <a:r>
                <a:rPr lang="en-US" b="1" dirty="0" smtClean="0"/>
                <a:t>B</a:t>
              </a:r>
              <a:endParaRPr lang="en-US" b="1" dirty="0"/>
            </a:p>
          </p:txBody>
        </p:sp>
        <p:sp>
          <p:nvSpPr>
            <p:cNvPr id="13" name="TextBox 12"/>
            <p:cNvSpPr txBox="1"/>
            <p:nvPr/>
          </p:nvSpPr>
          <p:spPr>
            <a:xfrm>
              <a:off x="721140" y="704812"/>
              <a:ext cx="769259" cy="703851"/>
            </a:xfrm>
            <a:prstGeom prst="rect">
              <a:avLst/>
            </a:prstGeom>
            <a:noFill/>
          </p:spPr>
          <p:txBody>
            <a:bodyPr wrap="square" rtlCol="0">
              <a:spAutoFit/>
            </a:bodyPr>
            <a:lstStyle/>
            <a:p>
              <a:r>
                <a:rPr lang="en-US" b="1" dirty="0" smtClean="0"/>
                <a:t>C</a:t>
              </a:r>
              <a:endParaRPr lang="en-US" b="1" dirty="0"/>
            </a:p>
          </p:txBody>
        </p:sp>
        <p:sp>
          <p:nvSpPr>
            <p:cNvPr id="20" name="Oval 19"/>
            <p:cNvSpPr/>
            <p:nvPr/>
          </p:nvSpPr>
          <p:spPr>
            <a:xfrm>
              <a:off x="1425084" y="2236115"/>
              <a:ext cx="612769" cy="485669"/>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p:cNvCxnSpPr/>
            <p:nvPr/>
          </p:nvCxnSpPr>
          <p:spPr>
            <a:xfrm>
              <a:off x="3367314" y="1192047"/>
              <a:ext cx="1494972" cy="99270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4" name="TextBox 23"/>
          <p:cNvSpPr txBox="1"/>
          <p:nvPr/>
        </p:nvSpPr>
        <p:spPr>
          <a:xfrm>
            <a:off x="1824878" y="323053"/>
            <a:ext cx="5268686" cy="461665"/>
          </a:xfrm>
          <a:prstGeom prst="rect">
            <a:avLst/>
          </a:prstGeom>
          <a:noFill/>
        </p:spPr>
        <p:txBody>
          <a:bodyPr wrap="square" rtlCol="0">
            <a:spAutoFit/>
          </a:bodyPr>
          <a:lstStyle/>
          <a:p>
            <a:r>
              <a:rPr lang="en-US" sz="2400" b="1" dirty="0" smtClean="0">
                <a:solidFill>
                  <a:srgbClr val="0432FF"/>
                </a:solidFill>
              </a:rPr>
              <a:t>How does </a:t>
            </a:r>
            <a:r>
              <a:rPr lang="en-US" sz="2400" b="1" smtClean="0">
                <a:solidFill>
                  <a:srgbClr val="0432FF"/>
                </a:solidFill>
              </a:rPr>
              <a:t>the ball reach </a:t>
            </a:r>
            <a:r>
              <a:rPr lang="en-US" sz="2400" b="1" dirty="0" smtClean="0">
                <a:solidFill>
                  <a:srgbClr val="0432FF"/>
                </a:solidFill>
              </a:rPr>
              <a:t>the state ‘D’ ? </a:t>
            </a:r>
          </a:p>
        </p:txBody>
      </p:sp>
      <p:grpSp>
        <p:nvGrpSpPr>
          <p:cNvPr id="19" name="Group 18"/>
          <p:cNvGrpSpPr/>
          <p:nvPr/>
        </p:nvGrpSpPr>
        <p:grpSpPr>
          <a:xfrm>
            <a:off x="5045444" y="3815231"/>
            <a:ext cx="3499884" cy="2192928"/>
            <a:chOff x="720244" y="3832066"/>
            <a:chExt cx="3499884" cy="2192928"/>
          </a:xfrm>
        </p:grpSpPr>
        <p:grpSp>
          <p:nvGrpSpPr>
            <p:cNvPr id="21" name="Group 20"/>
            <p:cNvGrpSpPr/>
            <p:nvPr/>
          </p:nvGrpSpPr>
          <p:grpSpPr>
            <a:xfrm>
              <a:off x="720244" y="3832066"/>
              <a:ext cx="3499884" cy="2192928"/>
              <a:chOff x="655825" y="704812"/>
              <a:chExt cx="8270462" cy="4179154"/>
            </a:xfrm>
          </p:grpSpPr>
          <p:sp>
            <p:nvSpPr>
              <p:cNvPr id="25" name="Right Triangle 24"/>
              <p:cNvSpPr/>
              <p:nvPr/>
            </p:nvSpPr>
            <p:spPr>
              <a:xfrm>
                <a:off x="2220686" y="2764972"/>
                <a:ext cx="4920341" cy="1719943"/>
              </a:xfrm>
              <a:prstGeom prst="rtTriangle">
                <a:avLst/>
              </a:prstGeom>
              <a:solidFill>
                <a:schemeClr val="bg2">
                  <a:lumMod val="90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p:cNvCxnSpPr/>
              <p:nvPr/>
            </p:nvCxnSpPr>
            <p:spPr>
              <a:xfrm>
                <a:off x="1320800" y="1059542"/>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320800" y="2764971"/>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20800" y="4470399"/>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141028" y="4484914"/>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8157029" y="4180115"/>
                <a:ext cx="769258" cy="703851"/>
              </a:xfrm>
              <a:prstGeom prst="rect">
                <a:avLst/>
              </a:prstGeom>
              <a:noFill/>
            </p:spPr>
            <p:txBody>
              <a:bodyPr wrap="square" rtlCol="0">
                <a:spAutoFit/>
              </a:bodyPr>
              <a:lstStyle/>
              <a:p>
                <a:r>
                  <a:rPr lang="en-US" b="1" smtClean="0"/>
                  <a:t>D</a:t>
                </a:r>
                <a:endParaRPr lang="en-US" b="1"/>
              </a:p>
            </p:txBody>
          </p:sp>
          <p:sp>
            <p:nvSpPr>
              <p:cNvPr id="31" name="TextBox 30"/>
              <p:cNvSpPr txBox="1"/>
              <p:nvPr/>
            </p:nvSpPr>
            <p:spPr>
              <a:xfrm>
                <a:off x="655825" y="4082621"/>
                <a:ext cx="769259" cy="703851"/>
              </a:xfrm>
              <a:prstGeom prst="rect">
                <a:avLst/>
              </a:prstGeom>
              <a:noFill/>
            </p:spPr>
            <p:txBody>
              <a:bodyPr wrap="square" rtlCol="0">
                <a:spAutoFit/>
              </a:bodyPr>
              <a:lstStyle/>
              <a:p>
                <a:r>
                  <a:rPr lang="en-US" b="1" dirty="0" smtClean="0"/>
                  <a:t>A</a:t>
                </a:r>
                <a:endParaRPr lang="en-US" b="1" dirty="0"/>
              </a:p>
            </p:txBody>
          </p:sp>
          <p:sp>
            <p:nvSpPr>
              <p:cNvPr id="32" name="TextBox 31"/>
              <p:cNvSpPr txBox="1"/>
              <p:nvPr/>
            </p:nvSpPr>
            <p:spPr>
              <a:xfrm>
                <a:off x="684853" y="2424755"/>
                <a:ext cx="769259" cy="703851"/>
              </a:xfrm>
              <a:prstGeom prst="rect">
                <a:avLst/>
              </a:prstGeom>
              <a:noFill/>
            </p:spPr>
            <p:txBody>
              <a:bodyPr wrap="square" rtlCol="0">
                <a:spAutoFit/>
              </a:bodyPr>
              <a:lstStyle/>
              <a:p>
                <a:r>
                  <a:rPr lang="en-US" b="1" dirty="0" smtClean="0"/>
                  <a:t>B</a:t>
                </a:r>
                <a:endParaRPr lang="en-US" b="1" dirty="0"/>
              </a:p>
            </p:txBody>
          </p:sp>
          <p:sp>
            <p:nvSpPr>
              <p:cNvPr id="33" name="TextBox 32"/>
              <p:cNvSpPr txBox="1"/>
              <p:nvPr/>
            </p:nvSpPr>
            <p:spPr>
              <a:xfrm>
                <a:off x="721140" y="704812"/>
                <a:ext cx="769259" cy="703851"/>
              </a:xfrm>
              <a:prstGeom prst="rect">
                <a:avLst/>
              </a:prstGeom>
              <a:noFill/>
            </p:spPr>
            <p:txBody>
              <a:bodyPr wrap="square" rtlCol="0">
                <a:spAutoFit/>
              </a:bodyPr>
              <a:lstStyle/>
              <a:p>
                <a:r>
                  <a:rPr lang="en-US" b="1" dirty="0" smtClean="0"/>
                  <a:t>C</a:t>
                </a:r>
                <a:endParaRPr lang="en-US" b="1" dirty="0"/>
              </a:p>
            </p:txBody>
          </p:sp>
          <p:cxnSp>
            <p:nvCxnSpPr>
              <p:cNvPr id="39" name="Straight Arrow Connector 38"/>
              <p:cNvCxnSpPr/>
              <p:nvPr/>
            </p:nvCxnSpPr>
            <p:spPr>
              <a:xfrm>
                <a:off x="3367314" y="1192047"/>
                <a:ext cx="1494972" cy="99270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8" name="Straight Connector 17"/>
            <p:cNvCxnSpPr>
              <a:stCxn id="25" idx="2"/>
            </p:cNvCxnSpPr>
            <p:nvPr/>
          </p:nvCxnSpPr>
          <p:spPr>
            <a:xfrm flipV="1">
              <a:off x="1382460" y="4018204"/>
              <a:ext cx="0" cy="1797396"/>
            </a:xfrm>
            <a:prstGeom prst="line">
              <a:avLst/>
            </a:prstGeom>
            <a:ln w="28575"/>
          </p:spPr>
          <p:style>
            <a:lnRef idx="1">
              <a:schemeClr val="accent1"/>
            </a:lnRef>
            <a:fillRef idx="0">
              <a:schemeClr val="accent1"/>
            </a:fillRef>
            <a:effectRef idx="0">
              <a:schemeClr val="accent1"/>
            </a:effectRef>
            <a:fontRef idx="minor">
              <a:schemeClr val="tx1"/>
            </a:fontRef>
          </p:style>
        </p:cxnSp>
      </p:grpSp>
      <p:sp>
        <p:nvSpPr>
          <p:cNvPr id="55" name="Oval 54"/>
          <p:cNvSpPr/>
          <p:nvPr/>
        </p:nvSpPr>
        <p:spPr>
          <a:xfrm>
            <a:off x="953630" y="4528761"/>
            <a:ext cx="259311" cy="25484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Group 56"/>
          <p:cNvGrpSpPr/>
          <p:nvPr/>
        </p:nvGrpSpPr>
        <p:grpSpPr>
          <a:xfrm>
            <a:off x="628096" y="3725240"/>
            <a:ext cx="3499884" cy="2192928"/>
            <a:chOff x="5152116" y="744250"/>
            <a:chExt cx="3499884" cy="2192928"/>
          </a:xfrm>
        </p:grpSpPr>
        <p:sp>
          <p:nvSpPr>
            <p:cNvPr id="42" name="Right Triangle 41"/>
            <p:cNvSpPr/>
            <p:nvPr/>
          </p:nvSpPr>
          <p:spPr>
            <a:xfrm>
              <a:off x="5814332" y="922772"/>
              <a:ext cx="2082184" cy="1805012"/>
            </a:xfrm>
            <a:prstGeom prst="rtTriangle">
              <a:avLst/>
            </a:prstGeom>
            <a:solidFill>
              <a:schemeClr val="bg2">
                <a:lumMod val="90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Connector 42"/>
            <p:cNvCxnSpPr/>
            <p:nvPr/>
          </p:nvCxnSpPr>
          <p:spPr>
            <a:xfrm>
              <a:off x="5433519" y="930388"/>
              <a:ext cx="380813"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5433519" y="1825278"/>
              <a:ext cx="380813"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5433519" y="2720167"/>
              <a:ext cx="380813"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7896516" y="2727783"/>
              <a:ext cx="380813"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8326466" y="2567846"/>
              <a:ext cx="325534" cy="369332"/>
            </a:xfrm>
            <a:prstGeom prst="rect">
              <a:avLst/>
            </a:prstGeom>
            <a:noFill/>
          </p:spPr>
          <p:txBody>
            <a:bodyPr wrap="square" rtlCol="0">
              <a:spAutoFit/>
            </a:bodyPr>
            <a:lstStyle/>
            <a:p>
              <a:r>
                <a:rPr lang="en-US" b="1" smtClean="0"/>
                <a:t>D</a:t>
              </a:r>
              <a:endParaRPr lang="en-US" b="1"/>
            </a:p>
          </p:txBody>
        </p:sp>
        <p:sp>
          <p:nvSpPr>
            <p:cNvPr id="48" name="TextBox 47"/>
            <p:cNvSpPr txBox="1"/>
            <p:nvPr/>
          </p:nvSpPr>
          <p:spPr>
            <a:xfrm>
              <a:off x="5152116" y="2516688"/>
              <a:ext cx="325534" cy="369332"/>
            </a:xfrm>
            <a:prstGeom prst="rect">
              <a:avLst/>
            </a:prstGeom>
            <a:noFill/>
          </p:spPr>
          <p:txBody>
            <a:bodyPr wrap="square" rtlCol="0">
              <a:spAutoFit/>
            </a:bodyPr>
            <a:lstStyle/>
            <a:p>
              <a:r>
                <a:rPr lang="en-US" b="1" dirty="0" smtClean="0"/>
                <a:t>A</a:t>
              </a:r>
              <a:endParaRPr lang="en-US" b="1" dirty="0"/>
            </a:p>
          </p:txBody>
        </p:sp>
        <p:sp>
          <p:nvSpPr>
            <p:cNvPr id="49" name="TextBox 48"/>
            <p:cNvSpPr txBox="1"/>
            <p:nvPr/>
          </p:nvSpPr>
          <p:spPr>
            <a:xfrm>
              <a:off x="5164400" y="1646756"/>
              <a:ext cx="325534" cy="369332"/>
            </a:xfrm>
            <a:prstGeom prst="rect">
              <a:avLst/>
            </a:prstGeom>
            <a:noFill/>
          </p:spPr>
          <p:txBody>
            <a:bodyPr wrap="square" rtlCol="0">
              <a:spAutoFit/>
            </a:bodyPr>
            <a:lstStyle/>
            <a:p>
              <a:r>
                <a:rPr lang="en-US" b="1" dirty="0" smtClean="0"/>
                <a:t>B</a:t>
              </a:r>
              <a:endParaRPr lang="en-US" b="1" dirty="0"/>
            </a:p>
          </p:txBody>
        </p:sp>
        <p:sp>
          <p:nvSpPr>
            <p:cNvPr id="50" name="TextBox 49"/>
            <p:cNvSpPr txBox="1"/>
            <p:nvPr/>
          </p:nvSpPr>
          <p:spPr>
            <a:xfrm>
              <a:off x="5179756" y="744250"/>
              <a:ext cx="325534" cy="369332"/>
            </a:xfrm>
            <a:prstGeom prst="rect">
              <a:avLst/>
            </a:prstGeom>
            <a:noFill/>
          </p:spPr>
          <p:txBody>
            <a:bodyPr wrap="square" rtlCol="0">
              <a:spAutoFit/>
            </a:bodyPr>
            <a:lstStyle/>
            <a:p>
              <a:r>
                <a:rPr lang="en-US" b="1" dirty="0" smtClean="0"/>
                <a:t>C</a:t>
              </a:r>
              <a:endParaRPr lang="en-US" b="1" dirty="0"/>
            </a:p>
          </p:txBody>
        </p:sp>
        <p:cxnSp>
          <p:nvCxnSpPr>
            <p:cNvPr id="56" name="Straight Arrow Connector 55"/>
            <p:cNvCxnSpPr/>
            <p:nvPr/>
          </p:nvCxnSpPr>
          <p:spPr>
            <a:xfrm>
              <a:off x="6299561" y="999917"/>
              <a:ext cx="632640" cy="52090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58" name="Notched Right Arrow 57"/>
          <p:cNvSpPr/>
          <p:nvPr/>
        </p:nvSpPr>
        <p:spPr>
          <a:xfrm rot="7483052">
            <a:off x="2756929" y="3139457"/>
            <a:ext cx="973343" cy="369332"/>
          </a:xfrm>
          <a:prstGeom prst="notchedRigh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Notched Right Arrow 59"/>
          <p:cNvSpPr/>
          <p:nvPr/>
        </p:nvSpPr>
        <p:spPr>
          <a:xfrm rot="3173612">
            <a:off x="5130993" y="3104626"/>
            <a:ext cx="973343" cy="369332"/>
          </a:xfrm>
          <a:prstGeom prst="notchedRigh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p:cNvSpPr txBox="1"/>
          <p:nvPr/>
        </p:nvSpPr>
        <p:spPr>
          <a:xfrm>
            <a:off x="266141" y="2184729"/>
            <a:ext cx="2161947" cy="1200329"/>
          </a:xfrm>
          <a:prstGeom prst="rect">
            <a:avLst/>
          </a:prstGeom>
          <a:solidFill>
            <a:schemeClr val="accent4"/>
          </a:solidFill>
        </p:spPr>
        <p:txBody>
          <a:bodyPr wrap="square" rtlCol="0">
            <a:spAutoFit/>
          </a:bodyPr>
          <a:lstStyle/>
          <a:p>
            <a:r>
              <a:rPr lang="en-US" b="1" dirty="0" smtClean="0"/>
              <a:t>Increase the temperature to overcome the </a:t>
            </a:r>
            <a:r>
              <a:rPr lang="en-US" b="1" dirty="0" err="1" smtClean="0"/>
              <a:t>Ea</a:t>
            </a:r>
            <a:r>
              <a:rPr lang="en-US" b="1" dirty="0" smtClean="0"/>
              <a:t> barrier </a:t>
            </a:r>
            <a:endParaRPr lang="en-US" b="1" dirty="0"/>
          </a:p>
        </p:txBody>
      </p:sp>
      <p:sp>
        <p:nvSpPr>
          <p:cNvPr id="62" name="TextBox 61"/>
          <p:cNvSpPr txBox="1"/>
          <p:nvPr/>
        </p:nvSpPr>
        <p:spPr>
          <a:xfrm>
            <a:off x="6488497" y="2184728"/>
            <a:ext cx="2320468" cy="1200329"/>
          </a:xfrm>
          <a:prstGeom prst="rect">
            <a:avLst/>
          </a:prstGeom>
          <a:solidFill>
            <a:schemeClr val="accent4"/>
          </a:solidFill>
        </p:spPr>
        <p:txBody>
          <a:bodyPr wrap="square" rtlCol="0">
            <a:spAutoFit/>
          </a:bodyPr>
          <a:lstStyle/>
          <a:p>
            <a:r>
              <a:rPr lang="en-US" b="1" dirty="0" smtClean="0"/>
              <a:t>Keep the temperature the same, but lower the </a:t>
            </a:r>
            <a:r>
              <a:rPr lang="en-US" b="1" dirty="0" err="1" smtClean="0"/>
              <a:t>Ea</a:t>
            </a:r>
            <a:r>
              <a:rPr lang="en-US" b="1" dirty="0" smtClean="0"/>
              <a:t> barrier using an enzyme </a:t>
            </a:r>
            <a:endParaRPr lang="en-US" b="1" dirty="0"/>
          </a:p>
        </p:txBody>
      </p:sp>
      <p:sp>
        <p:nvSpPr>
          <p:cNvPr id="51" name="Oval 50"/>
          <p:cNvSpPr/>
          <p:nvPr/>
        </p:nvSpPr>
        <p:spPr>
          <a:xfrm>
            <a:off x="5438318" y="4622297"/>
            <a:ext cx="259311" cy="25484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4628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5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grpId="0" nodeType="clickEffect">
                                  <p:stCondLst>
                                    <p:cond delay="0"/>
                                  </p:stCondLst>
                                  <p:childTnLst>
                                    <p:animMotion origin="layout" path="M 0.02014 -0.12987 L 0.26372 0.14351 " pathEditMode="relative" rAng="0" ptsTypes="AA">
                                      <p:cBhvr>
                                        <p:cTn id="18" dur="2000" fill="hold"/>
                                        <p:tgtEl>
                                          <p:spTgt spid="55"/>
                                        </p:tgtEl>
                                        <p:attrNameLst>
                                          <p:attrName>ppt_x</p:attrName>
                                          <p:attrName>ppt_y</p:attrName>
                                        </p:attrNameLst>
                                      </p:cBhvr>
                                      <p:rCtr x="12170" y="13657"/>
                                    </p:animMotion>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0" presetClass="path" presetSubtype="0" accel="50000" decel="50000" fill="hold" grpId="1" nodeType="clickEffect">
                                  <p:stCondLst>
                                    <p:cond delay="0"/>
                                  </p:stCondLst>
                                  <p:childTnLst>
                                    <p:animMotion origin="layout" path="M -4.16667E-6 -2.59259E-6 L 0.25452 0.13982 " pathEditMode="relative" rAng="0" ptsTypes="AA">
                                      <p:cBhvr>
                                        <p:cTn id="42" dur="2000" fill="hold"/>
                                        <p:tgtEl>
                                          <p:spTgt spid="51"/>
                                        </p:tgtEl>
                                        <p:attrNameLst>
                                          <p:attrName>ppt_x</p:attrName>
                                          <p:attrName>ppt_y</p:attrName>
                                        </p:attrNameLst>
                                      </p:cBhvr>
                                      <p:rCtr x="12726" y="699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5" grpId="1" animBg="1"/>
      <p:bldP spid="58" grpId="0" animBg="1"/>
      <p:bldP spid="60" grpId="0" animBg="1"/>
      <p:bldP spid="61" grpId="0" animBg="1"/>
      <p:bldP spid="62" grpId="0" animBg="1"/>
      <p:bldP spid="51" grpId="0" animBg="1"/>
      <p:bldP spid="51"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382111" y="1253011"/>
            <a:ext cx="5111713" cy="3254818"/>
            <a:chOff x="212549" y="631895"/>
            <a:chExt cx="8713738" cy="4518591"/>
          </a:xfrm>
        </p:grpSpPr>
        <p:sp>
          <p:nvSpPr>
            <p:cNvPr id="2" name="Right Triangle 1"/>
            <p:cNvSpPr/>
            <p:nvPr/>
          </p:nvSpPr>
          <p:spPr>
            <a:xfrm>
              <a:off x="2220686" y="1045028"/>
              <a:ext cx="4920342" cy="3439886"/>
            </a:xfrm>
            <a:prstGeom prst="rtTriangle">
              <a:avLst/>
            </a:prstGeom>
            <a:solidFill>
              <a:schemeClr val="bg2">
                <a:lumMod val="90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p:cNvCxnSpPr/>
            <p:nvPr/>
          </p:nvCxnSpPr>
          <p:spPr>
            <a:xfrm>
              <a:off x="1320800" y="1059542"/>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320800" y="2764971"/>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320800" y="4470399"/>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141028" y="4484914"/>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8157029" y="4180115"/>
              <a:ext cx="769258" cy="523220"/>
            </a:xfrm>
            <a:prstGeom prst="rect">
              <a:avLst/>
            </a:prstGeom>
            <a:noFill/>
          </p:spPr>
          <p:txBody>
            <a:bodyPr wrap="square" rtlCol="0">
              <a:spAutoFit/>
            </a:bodyPr>
            <a:lstStyle/>
            <a:p>
              <a:r>
                <a:rPr lang="en-US" sz="2800" b="1" smtClean="0"/>
                <a:t>D</a:t>
              </a:r>
              <a:endParaRPr lang="en-US" sz="2800" b="1"/>
            </a:p>
          </p:txBody>
        </p:sp>
        <p:sp>
          <p:nvSpPr>
            <p:cNvPr id="10" name="TextBox 9"/>
            <p:cNvSpPr txBox="1"/>
            <p:nvPr/>
          </p:nvSpPr>
          <p:spPr>
            <a:xfrm>
              <a:off x="581197" y="4009705"/>
              <a:ext cx="769257" cy="523220"/>
            </a:xfrm>
            <a:prstGeom prst="rect">
              <a:avLst/>
            </a:prstGeom>
            <a:noFill/>
          </p:spPr>
          <p:txBody>
            <a:bodyPr wrap="square" rtlCol="0">
              <a:spAutoFit/>
            </a:bodyPr>
            <a:lstStyle/>
            <a:p>
              <a:r>
                <a:rPr lang="en-US" sz="2800" b="1" dirty="0" smtClean="0"/>
                <a:t>A</a:t>
              </a:r>
              <a:endParaRPr lang="en-US" sz="2800" b="1" dirty="0"/>
            </a:p>
          </p:txBody>
        </p:sp>
        <p:sp>
          <p:nvSpPr>
            <p:cNvPr id="11" name="TextBox 10"/>
            <p:cNvSpPr txBox="1"/>
            <p:nvPr/>
          </p:nvSpPr>
          <p:spPr>
            <a:xfrm>
              <a:off x="610226" y="2351839"/>
              <a:ext cx="769257" cy="523220"/>
            </a:xfrm>
            <a:prstGeom prst="rect">
              <a:avLst/>
            </a:prstGeom>
            <a:noFill/>
          </p:spPr>
          <p:txBody>
            <a:bodyPr wrap="square" rtlCol="0">
              <a:spAutoFit/>
            </a:bodyPr>
            <a:lstStyle/>
            <a:p>
              <a:r>
                <a:rPr lang="en-US" sz="2800" b="1" dirty="0" smtClean="0"/>
                <a:t>B</a:t>
              </a:r>
              <a:endParaRPr lang="en-US" sz="2800" b="1" dirty="0"/>
            </a:p>
          </p:txBody>
        </p:sp>
        <p:sp>
          <p:nvSpPr>
            <p:cNvPr id="13" name="TextBox 12"/>
            <p:cNvSpPr txBox="1"/>
            <p:nvPr/>
          </p:nvSpPr>
          <p:spPr>
            <a:xfrm>
              <a:off x="646513" y="631895"/>
              <a:ext cx="769257" cy="523220"/>
            </a:xfrm>
            <a:prstGeom prst="rect">
              <a:avLst/>
            </a:prstGeom>
            <a:noFill/>
          </p:spPr>
          <p:txBody>
            <a:bodyPr wrap="square" rtlCol="0">
              <a:spAutoFit/>
            </a:bodyPr>
            <a:lstStyle/>
            <a:p>
              <a:r>
                <a:rPr lang="en-US" sz="2800" b="1" dirty="0" smtClean="0"/>
                <a:t>C</a:t>
              </a:r>
              <a:endParaRPr lang="en-US" sz="2800" b="1" dirty="0"/>
            </a:p>
          </p:txBody>
        </p:sp>
        <p:sp>
          <p:nvSpPr>
            <p:cNvPr id="14" name="Rectangle 13"/>
            <p:cNvSpPr/>
            <p:nvPr/>
          </p:nvSpPr>
          <p:spPr>
            <a:xfrm>
              <a:off x="409865" y="4586515"/>
              <a:ext cx="1223412" cy="461665"/>
            </a:xfrm>
            <a:prstGeom prst="rect">
              <a:avLst/>
            </a:prstGeom>
          </p:spPr>
          <p:txBody>
            <a:bodyPr wrap="none">
              <a:spAutoFit/>
            </a:bodyPr>
            <a:lstStyle/>
            <a:p>
              <a:r>
                <a:rPr lang="en-US" sz="2400" b="1" dirty="0" smtClean="0"/>
                <a:t>G</a:t>
              </a:r>
              <a:r>
                <a:rPr lang="en-US" sz="2400" b="1" baseline="-25000" dirty="0" smtClean="0"/>
                <a:t>A </a:t>
              </a:r>
              <a:r>
                <a:rPr lang="en-US" sz="2400" b="1" dirty="0" smtClean="0"/>
                <a:t>= 10  </a:t>
              </a:r>
              <a:endParaRPr lang="en-US" sz="2400" dirty="0"/>
            </a:p>
          </p:txBody>
        </p:sp>
        <p:sp>
          <p:nvSpPr>
            <p:cNvPr id="15" name="Rectangle 14"/>
            <p:cNvSpPr/>
            <p:nvPr/>
          </p:nvSpPr>
          <p:spPr>
            <a:xfrm>
              <a:off x="7603373" y="4688821"/>
              <a:ext cx="1228220" cy="461665"/>
            </a:xfrm>
            <a:prstGeom prst="rect">
              <a:avLst/>
            </a:prstGeom>
          </p:spPr>
          <p:txBody>
            <a:bodyPr wrap="none">
              <a:spAutoFit/>
            </a:bodyPr>
            <a:lstStyle/>
            <a:p>
              <a:r>
                <a:rPr lang="en-US" sz="2400" b="1" dirty="0" smtClean="0"/>
                <a:t>G</a:t>
              </a:r>
              <a:r>
                <a:rPr lang="en-US" sz="2400" b="1" baseline="-25000" dirty="0" smtClean="0"/>
                <a:t>D </a:t>
              </a:r>
              <a:r>
                <a:rPr lang="en-US" sz="2400" b="1" dirty="0" smtClean="0"/>
                <a:t>= 10  </a:t>
              </a:r>
              <a:endParaRPr lang="en-US" sz="2400" dirty="0"/>
            </a:p>
          </p:txBody>
        </p:sp>
        <p:sp>
          <p:nvSpPr>
            <p:cNvPr id="16" name="Rectangle 15"/>
            <p:cNvSpPr/>
            <p:nvPr/>
          </p:nvSpPr>
          <p:spPr>
            <a:xfrm>
              <a:off x="212549" y="2912474"/>
              <a:ext cx="1213794" cy="461665"/>
            </a:xfrm>
            <a:prstGeom prst="rect">
              <a:avLst/>
            </a:prstGeom>
          </p:spPr>
          <p:txBody>
            <a:bodyPr wrap="none">
              <a:spAutoFit/>
            </a:bodyPr>
            <a:lstStyle/>
            <a:p>
              <a:r>
                <a:rPr lang="en-US" sz="2400" b="1" dirty="0" smtClean="0"/>
                <a:t>G</a:t>
              </a:r>
              <a:r>
                <a:rPr lang="en-US" sz="2400" b="1" baseline="-25000" dirty="0" smtClean="0"/>
                <a:t>B </a:t>
              </a:r>
              <a:r>
                <a:rPr lang="en-US" sz="2400" b="1" dirty="0" smtClean="0"/>
                <a:t>= 20  </a:t>
              </a:r>
              <a:endParaRPr lang="en-US" sz="2400" dirty="0"/>
            </a:p>
          </p:txBody>
        </p:sp>
        <p:sp>
          <p:nvSpPr>
            <p:cNvPr id="17" name="Rectangle 16"/>
            <p:cNvSpPr/>
            <p:nvPr/>
          </p:nvSpPr>
          <p:spPr>
            <a:xfrm>
              <a:off x="246872" y="1192047"/>
              <a:ext cx="1207383" cy="461665"/>
            </a:xfrm>
            <a:prstGeom prst="rect">
              <a:avLst/>
            </a:prstGeom>
          </p:spPr>
          <p:txBody>
            <a:bodyPr wrap="none">
              <a:spAutoFit/>
            </a:bodyPr>
            <a:lstStyle/>
            <a:p>
              <a:r>
                <a:rPr lang="en-US" sz="2400" b="1" dirty="0" smtClean="0"/>
                <a:t>G</a:t>
              </a:r>
              <a:r>
                <a:rPr lang="en-US" sz="2400" b="1" baseline="-25000" dirty="0"/>
                <a:t>C</a:t>
              </a:r>
              <a:r>
                <a:rPr lang="en-US" sz="2400" b="1" baseline="-25000" dirty="0" smtClean="0"/>
                <a:t> </a:t>
              </a:r>
              <a:r>
                <a:rPr lang="en-US" sz="2400" b="1" dirty="0" smtClean="0"/>
                <a:t>= 30  </a:t>
              </a:r>
              <a:endParaRPr lang="en-US" sz="2400" dirty="0"/>
            </a:p>
          </p:txBody>
        </p:sp>
      </p:grpSp>
      <p:sp>
        <p:nvSpPr>
          <p:cNvPr id="24" name="TextBox 23"/>
          <p:cNvSpPr txBox="1"/>
          <p:nvPr/>
        </p:nvSpPr>
        <p:spPr>
          <a:xfrm>
            <a:off x="756387" y="387431"/>
            <a:ext cx="7700211" cy="830997"/>
          </a:xfrm>
          <a:prstGeom prst="rect">
            <a:avLst/>
          </a:prstGeom>
          <a:noFill/>
        </p:spPr>
        <p:txBody>
          <a:bodyPr wrap="square" rtlCol="0">
            <a:spAutoFit/>
          </a:bodyPr>
          <a:lstStyle/>
          <a:p>
            <a:r>
              <a:rPr lang="en-US" sz="2400" b="1" dirty="0"/>
              <a:t>Clicker </a:t>
            </a:r>
            <a:r>
              <a:rPr lang="en-US" sz="2400" b="1" dirty="0" smtClean="0"/>
              <a:t>Question-3: </a:t>
            </a:r>
            <a:endParaRPr lang="en-US" sz="2400" b="1" dirty="0"/>
          </a:p>
          <a:p>
            <a:r>
              <a:rPr lang="en-US" sz="2400" b="1" dirty="0" smtClean="0">
                <a:solidFill>
                  <a:srgbClr val="0432FF"/>
                </a:solidFill>
              </a:rPr>
              <a:t>Which of these represents a </a:t>
            </a:r>
            <a:r>
              <a:rPr lang="en-US" sz="2400" b="1" u="sng" dirty="0" smtClean="0">
                <a:solidFill>
                  <a:srgbClr val="0432FF"/>
                </a:solidFill>
              </a:rPr>
              <a:t>non-spontaneous</a:t>
            </a:r>
            <a:r>
              <a:rPr lang="en-US" sz="2400" b="1" dirty="0" smtClean="0">
                <a:solidFill>
                  <a:srgbClr val="0432FF"/>
                </a:solidFill>
              </a:rPr>
              <a:t> reaction? </a:t>
            </a:r>
          </a:p>
        </p:txBody>
      </p:sp>
      <p:sp>
        <p:nvSpPr>
          <p:cNvPr id="21" name="TextBox 20"/>
          <p:cNvSpPr txBox="1"/>
          <p:nvPr/>
        </p:nvSpPr>
        <p:spPr>
          <a:xfrm>
            <a:off x="1074821" y="4750804"/>
            <a:ext cx="5555848" cy="1569660"/>
          </a:xfrm>
          <a:prstGeom prst="rect">
            <a:avLst/>
          </a:prstGeom>
          <a:noFill/>
        </p:spPr>
        <p:txBody>
          <a:bodyPr wrap="square" rtlCol="0">
            <a:spAutoFit/>
          </a:bodyPr>
          <a:lstStyle/>
          <a:p>
            <a:pPr marL="342900" indent="-342900">
              <a:buAutoNum type="alphaUcPeriod"/>
            </a:pPr>
            <a:r>
              <a:rPr lang="en-US" sz="2400" b="1" dirty="0"/>
              <a:t>A</a:t>
            </a:r>
            <a:r>
              <a:rPr lang="en-US" sz="2400" b="1" dirty="0" smtClean="0"/>
              <a:t> </a:t>
            </a:r>
            <a:r>
              <a:rPr lang="en-US" sz="2400" b="1" dirty="0" smtClean="0">
                <a:sym typeface="Wingdings"/>
              </a:rPr>
              <a:t> D </a:t>
            </a:r>
            <a:endParaRPr lang="en-US" sz="2400" b="1" dirty="0" smtClean="0"/>
          </a:p>
          <a:p>
            <a:pPr marL="342900" indent="-342900">
              <a:buAutoNum type="alphaUcPeriod"/>
            </a:pPr>
            <a:r>
              <a:rPr lang="en-US" sz="2400" b="1" dirty="0" smtClean="0"/>
              <a:t>B </a:t>
            </a:r>
            <a:r>
              <a:rPr lang="en-US" sz="2400" b="1" dirty="0" smtClean="0">
                <a:sym typeface="Wingdings"/>
              </a:rPr>
              <a:t> D </a:t>
            </a:r>
            <a:endParaRPr lang="en-US" sz="2400" b="1" dirty="0" smtClean="0"/>
          </a:p>
          <a:p>
            <a:pPr marL="342900" indent="-342900">
              <a:buAutoNum type="alphaUcPeriod"/>
            </a:pPr>
            <a:r>
              <a:rPr lang="en-US" sz="2400" b="1" dirty="0" smtClean="0"/>
              <a:t>C </a:t>
            </a:r>
            <a:r>
              <a:rPr lang="en-US" sz="2400" b="1" dirty="0" smtClean="0">
                <a:sym typeface="Wingdings"/>
              </a:rPr>
              <a:t> D </a:t>
            </a:r>
            <a:endParaRPr lang="en-US" sz="2400" b="1" dirty="0" smtClean="0"/>
          </a:p>
          <a:p>
            <a:pPr marL="342900" indent="-342900">
              <a:buAutoNum type="alphaUcPeriod"/>
            </a:pPr>
            <a:r>
              <a:rPr lang="en-US" sz="2400" b="1" dirty="0" smtClean="0"/>
              <a:t>D </a:t>
            </a:r>
            <a:r>
              <a:rPr lang="en-US" sz="2400" b="1" dirty="0" smtClean="0">
                <a:sym typeface="Wingdings"/>
              </a:rPr>
              <a:t> C </a:t>
            </a:r>
            <a:endParaRPr lang="en-US" sz="2400" b="1" dirty="0"/>
          </a:p>
        </p:txBody>
      </p:sp>
      <p:sp>
        <p:nvSpPr>
          <p:cNvPr id="18" name="TextBox 17"/>
          <p:cNvSpPr txBox="1"/>
          <p:nvPr/>
        </p:nvSpPr>
        <p:spPr>
          <a:xfrm>
            <a:off x="2382946" y="5704018"/>
            <a:ext cx="1240787" cy="707886"/>
          </a:xfrm>
          <a:prstGeom prst="rect">
            <a:avLst/>
          </a:prstGeom>
          <a:noFill/>
        </p:spPr>
        <p:txBody>
          <a:bodyPr wrap="square" rtlCol="0">
            <a:spAutoFit/>
          </a:bodyPr>
          <a:lstStyle/>
          <a:p>
            <a:r>
              <a:rPr lang="en-US" sz="4000" smtClean="0">
                <a:solidFill>
                  <a:srgbClr val="FF0000"/>
                </a:solidFill>
              </a:rPr>
              <a:t>✔</a:t>
            </a:r>
            <a:endParaRPr lang="en-US" sz="4000">
              <a:solidFill>
                <a:srgbClr val="FF0000"/>
              </a:solidFill>
            </a:endParaRPr>
          </a:p>
        </p:txBody>
      </p:sp>
    </p:spTree>
    <p:extLst>
      <p:ext uri="{BB962C8B-B14F-4D97-AF65-F5344CB8AC3E}">
        <p14:creationId xmlns:p14="http://schemas.microsoft.com/office/powerpoint/2010/main" val="356301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382111" y="1253011"/>
            <a:ext cx="5111713" cy="3254818"/>
            <a:chOff x="212549" y="631895"/>
            <a:chExt cx="8713738" cy="4518591"/>
          </a:xfrm>
        </p:grpSpPr>
        <p:sp>
          <p:nvSpPr>
            <p:cNvPr id="2" name="Right Triangle 1"/>
            <p:cNvSpPr/>
            <p:nvPr/>
          </p:nvSpPr>
          <p:spPr>
            <a:xfrm>
              <a:off x="2220686" y="1045028"/>
              <a:ext cx="4920342" cy="3439886"/>
            </a:xfrm>
            <a:prstGeom prst="rtTriangle">
              <a:avLst/>
            </a:prstGeom>
            <a:solidFill>
              <a:schemeClr val="bg2">
                <a:lumMod val="90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p:cNvCxnSpPr/>
            <p:nvPr/>
          </p:nvCxnSpPr>
          <p:spPr>
            <a:xfrm>
              <a:off x="1320800" y="1059542"/>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320800" y="2764971"/>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320800" y="4470399"/>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141028" y="4484914"/>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8157029" y="4180115"/>
              <a:ext cx="769258" cy="523220"/>
            </a:xfrm>
            <a:prstGeom prst="rect">
              <a:avLst/>
            </a:prstGeom>
            <a:noFill/>
          </p:spPr>
          <p:txBody>
            <a:bodyPr wrap="square" rtlCol="0">
              <a:spAutoFit/>
            </a:bodyPr>
            <a:lstStyle/>
            <a:p>
              <a:r>
                <a:rPr lang="en-US" sz="2800" b="1" smtClean="0"/>
                <a:t>D</a:t>
              </a:r>
              <a:endParaRPr lang="en-US" sz="2800" b="1"/>
            </a:p>
          </p:txBody>
        </p:sp>
        <p:sp>
          <p:nvSpPr>
            <p:cNvPr id="10" name="TextBox 9"/>
            <p:cNvSpPr txBox="1"/>
            <p:nvPr/>
          </p:nvSpPr>
          <p:spPr>
            <a:xfrm>
              <a:off x="581197" y="4009705"/>
              <a:ext cx="769257" cy="523220"/>
            </a:xfrm>
            <a:prstGeom prst="rect">
              <a:avLst/>
            </a:prstGeom>
            <a:noFill/>
          </p:spPr>
          <p:txBody>
            <a:bodyPr wrap="square" rtlCol="0">
              <a:spAutoFit/>
            </a:bodyPr>
            <a:lstStyle/>
            <a:p>
              <a:r>
                <a:rPr lang="en-US" sz="2800" b="1" dirty="0" smtClean="0"/>
                <a:t>A</a:t>
              </a:r>
              <a:endParaRPr lang="en-US" sz="2800" b="1" dirty="0"/>
            </a:p>
          </p:txBody>
        </p:sp>
        <p:sp>
          <p:nvSpPr>
            <p:cNvPr id="11" name="TextBox 10"/>
            <p:cNvSpPr txBox="1"/>
            <p:nvPr/>
          </p:nvSpPr>
          <p:spPr>
            <a:xfrm>
              <a:off x="610226" y="2351839"/>
              <a:ext cx="769257" cy="523220"/>
            </a:xfrm>
            <a:prstGeom prst="rect">
              <a:avLst/>
            </a:prstGeom>
            <a:noFill/>
          </p:spPr>
          <p:txBody>
            <a:bodyPr wrap="square" rtlCol="0">
              <a:spAutoFit/>
            </a:bodyPr>
            <a:lstStyle/>
            <a:p>
              <a:r>
                <a:rPr lang="en-US" sz="2800" b="1" dirty="0" smtClean="0"/>
                <a:t>B</a:t>
              </a:r>
              <a:endParaRPr lang="en-US" sz="2800" b="1" dirty="0"/>
            </a:p>
          </p:txBody>
        </p:sp>
        <p:sp>
          <p:nvSpPr>
            <p:cNvPr id="13" name="TextBox 12"/>
            <p:cNvSpPr txBox="1"/>
            <p:nvPr/>
          </p:nvSpPr>
          <p:spPr>
            <a:xfrm>
              <a:off x="646513" y="631895"/>
              <a:ext cx="769257" cy="523220"/>
            </a:xfrm>
            <a:prstGeom prst="rect">
              <a:avLst/>
            </a:prstGeom>
            <a:noFill/>
          </p:spPr>
          <p:txBody>
            <a:bodyPr wrap="square" rtlCol="0">
              <a:spAutoFit/>
            </a:bodyPr>
            <a:lstStyle/>
            <a:p>
              <a:r>
                <a:rPr lang="en-US" sz="2800" b="1" dirty="0" smtClean="0"/>
                <a:t>C</a:t>
              </a:r>
              <a:endParaRPr lang="en-US" sz="2800" b="1" dirty="0"/>
            </a:p>
          </p:txBody>
        </p:sp>
        <p:sp>
          <p:nvSpPr>
            <p:cNvPr id="14" name="Rectangle 13"/>
            <p:cNvSpPr/>
            <p:nvPr/>
          </p:nvSpPr>
          <p:spPr>
            <a:xfrm>
              <a:off x="409865" y="4586515"/>
              <a:ext cx="1223412" cy="461665"/>
            </a:xfrm>
            <a:prstGeom prst="rect">
              <a:avLst/>
            </a:prstGeom>
          </p:spPr>
          <p:txBody>
            <a:bodyPr wrap="none">
              <a:spAutoFit/>
            </a:bodyPr>
            <a:lstStyle/>
            <a:p>
              <a:r>
                <a:rPr lang="en-US" sz="2400" b="1" dirty="0" smtClean="0"/>
                <a:t>G</a:t>
              </a:r>
              <a:r>
                <a:rPr lang="en-US" sz="2400" b="1" baseline="-25000" dirty="0" smtClean="0"/>
                <a:t>A </a:t>
              </a:r>
              <a:r>
                <a:rPr lang="en-US" sz="2400" b="1" dirty="0" smtClean="0"/>
                <a:t>= 10  </a:t>
              </a:r>
              <a:endParaRPr lang="en-US" sz="2400" dirty="0"/>
            </a:p>
          </p:txBody>
        </p:sp>
        <p:sp>
          <p:nvSpPr>
            <p:cNvPr id="15" name="Rectangle 14"/>
            <p:cNvSpPr/>
            <p:nvPr/>
          </p:nvSpPr>
          <p:spPr>
            <a:xfrm>
              <a:off x="7603373" y="4688821"/>
              <a:ext cx="1228220" cy="461665"/>
            </a:xfrm>
            <a:prstGeom prst="rect">
              <a:avLst/>
            </a:prstGeom>
          </p:spPr>
          <p:txBody>
            <a:bodyPr wrap="none">
              <a:spAutoFit/>
            </a:bodyPr>
            <a:lstStyle/>
            <a:p>
              <a:r>
                <a:rPr lang="en-US" sz="2400" b="1" dirty="0" smtClean="0"/>
                <a:t>G</a:t>
              </a:r>
              <a:r>
                <a:rPr lang="en-US" sz="2400" b="1" baseline="-25000" dirty="0" smtClean="0"/>
                <a:t>D </a:t>
              </a:r>
              <a:r>
                <a:rPr lang="en-US" sz="2400" b="1" dirty="0" smtClean="0"/>
                <a:t>= 10  </a:t>
              </a:r>
              <a:endParaRPr lang="en-US" sz="2400" dirty="0"/>
            </a:p>
          </p:txBody>
        </p:sp>
        <p:sp>
          <p:nvSpPr>
            <p:cNvPr id="16" name="Rectangle 15"/>
            <p:cNvSpPr/>
            <p:nvPr/>
          </p:nvSpPr>
          <p:spPr>
            <a:xfrm>
              <a:off x="212549" y="2912474"/>
              <a:ext cx="1213794" cy="461665"/>
            </a:xfrm>
            <a:prstGeom prst="rect">
              <a:avLst/>
            </a:prstGeom>
          </p:spPr>
          <p:txBody>
            <a:bodyPr wrap="none">
              <a:spAutoFit/>
            </a:bodyPr>
            <a:lstStyle/>
            <a:p>
              <a:r>
                <a:rPr lang="en-US" sz="2400" b="1" dirty="0" smtClean="0"/>
                <a:t>G</a:t>
              </a:r>
              <a:r>
                <a:rPr lang="en-US" sz="2400" b="1" baseline="-25000" dirty="0" smtClean="0"/>
                <a:t>B </a:t>
              </a:r>
              <a:r>
                <a:rPr lang="en-US" sz="2400" b="1" dirty="0" smtClean="0"/>
                <a:t>= 20  </a:t>
              </a:r>
              <a:endParaRPr lang="en-US" sz="2400" dirty="0"/>
            </a:p>
          </p:txBody>
        </p:sp>
        <p:sp>
          <p:nvSpPr>
            <p:cNvPr id="17" name="Rectangle 16"/>
            <p:cNvSpPr/>
            <p:nvPr/>
          </p:nvSpPr>
          <p:spPr>
            <a:xfrm>
              <a:off x="246872" y="1192047"/>
              <a:ext cx="1207383" cy="461665"/>
            </a:xfrm>
            <a:prstGeom prst="rect">
              <a:avLst/>
            </a:prstGeom>
          </p:spPr>
          <p:txBody>
            <a:bodyPr wrap="none">
              <a:spAutoFit/>
            </a:bodyPr>
            <a:lstStyle/>
            <a:p>
              <a:r>
                <a:rPr lang="en-US" sz="2400" b="1" dirty="0" smtClean="0"/>
                <a:t>G</a:t>
              </a:r>
              <a:r>
                <a:rPr lang="en-US" sz="2400" b="1" baseline="-25000" dirty="0"/>
                <a:t>C</a:t>
              </a:r>
              <a:r>
                <a:rPr lang="en-US" sz="2400" b="1" baseline="-25000" dirty="0" smtClean="0"/>
                <a:t> </a:t>
              </a:r>
              <a:r>
                <a:rPr lang="en-US" sz="2400" b="1" dirty="0" smtClean="0"/>
                <a:t>= 30  </a:t>
              </a:r>
              <a:endParaRPr lang="en-US" sz="2400" dirty="0"/>
            </a:p>
          </p:txBody>
        </p:sp>
      </p:grpSp>
      <p:sp>
        <p:nvSpPr>
          <p:cNvPr id="24" name="TextBox 23"/>
          <p:cNvSpPr txBox="1"/>
          <p:nvPr/>
        </p:nvSpPr>
        <p:spPr>
          <a:xfrm>
            <a:off x="756387" y="387431"/>
            <a:ext cx="7700211" cy="830997"/>
          </a:xfrm>
          <a:prstGeom prst="rect">
            <a:avLst/>
          </a:prstGeom>
          <a:noFill/>
        </p:spPr>
        <p:txBody>
          <a:bodyPr wrap="square" rtlCol="0">
            <a:spAutoFit/>
          </a:bodyPr>
          <a:lstStyle/>
          <a:p>
            <a:r>
              <a:rPr lang="en-US" sz="2400" b="1" dirty="0"/>
              <a:t>Clicker </a:t>
            </a:r>
            <a:r>
              <a:rPr lang="en-US" sz="2400" b="1" dirty="0" smtClean="0"/>
              <a:t>Question-4: </a:t>
            </a:r>
            <a:endParaRPr lang="en-US" sz="2400" b="1" dirty="0"/>
          </a:p>
          <a:p>
            <a:r>
              <a:rPr lang="en-US" sz="2400" b="1" dirty="0" smtClean="0">
                <a:solidFill>
                  <a:srgbClr val="0432FF"/>
                </a:solidFill>
              </a:rPr>
              <a:t>Which of these represents a reaction at equilibrium? </a:t>
            </a:r>
          </a:p>
        </p:txBody>
      </p:sp>
      <p:sp>
        <p:nvSpPr>
          <p:cNvPr id="21" name="TextBox 20"/>
          <p:cNvSpPr txBox="1"/>
          <p:nvPr/>
        </p:nvSpPr>
        <p:spPr>
          <a:xfrm>
            <a:off x="1074821" y="4750804"/>
            <a:ext cx="5555848" cy="1569660"/>
          </a:xfrm>
          <a:prstGeom prst="rect">
            <a:avLst/>
          </a:prstGeom>
          <a:noFill/>
        </p:spPr>
        <p:txBody>
          <a:bodyPr wrap="square" rtlCol="0">
            <a:spAutoFit/>
          </a:bodyPr>
          <a:lstStyle/>
          <a:p>
            <a:pPr marL="342900" indent="-342900">
              <a:buAutoNum type="alphaUcPeriod"/>
            </a:pPr>
            <a:r>
              <a:rPr lang="en-US" sz="2400" b="1" dirty="0"/>
              <a:t>A</a:t>
            </a:r>
            <a:r>
              <a:rPr lang="en-US" sz="2400" b="1" dirty="0" smtClean="0"/>
              <a:t> </a:t>
            </a:r>
            <a:r>
              <a:rPr lang="en-US" sz="2400" b="1" dirty="0" smtClean="0">
                <a:sym typeface="Wingdings"/>
              </a:rPr>
              <a:t> D </a:t>
            </a:r>
            <a:endParaRPr lang="en-US" sz="2400" b="1" dirty="0" smtClean="0"/>
          </a:p>
          <a:p>
            <a:pPr marL="342900" indent="-342900">
              <a:buAutoNum type="alphaUcPeriod"/>
            </a:pPr>
            <a:r>
              <a:rPr lang="en-US" sz="2400" b="1" dirty="0" smtClean="0"/>
              <a:t>B </a:t>
            </a:r>
            <a:r>
              <a:rPr lang="en-US" sz="2400" b="1" dirty="0" smtClean="0">
                <a:sym typeface="Wingdings"/>
              </a:rPr>
              <a:t> D </a:t>
            </a:r>
            <a:endParaRPr lang="en-US" sz="2400" b="1" dirty="0" smtClean="0"/>
          </a:p>
          <a:p>
            <a:pPr marL="342900" indent="-342900">
              <a:buAutoNum type="alphaUcPeriod"/>
            </a:pPr>
            <a:r>
              <a:rPr lang="en-US" sz="2400" b="1" dirty="0" smtClean="0"/>
              <a:t>C </a:t>
            </a:r>
            <a:r>
              <a:rPr lang="en-US" sz="2400" b="1" dirty="0" smtClean="0">
                <a:sym typeface="Wingdings"/>
              </a:rPr>
              <a:t> D </a:t>
            </a:r>
            <a:endParaRPr lang="en-US" sz="2400" b="1" dirty="0" smtClean="0"/>
          </a:p>
          <a:p>
            <a:pPr marL="342900" indent="-342900">
              <a:buAutoNum type="alphaUcPeriod"/>
            </a:pPr>
            <a:r>
              <a:rPr lang="en-US" sz="2400" b="1" dirty="0" smtClean="0"/>
              <a:t>D </a:t>
            </a:r>
            <a:r>
              <a:rPr lang="en-US" sz="2400" b="1" dirty="0" smtClean="0">
                <a:sym typeface="Wingdings"/>
              </a:rPr>
              <a:t> C </a:t>
            </a:r>
            <a:endParaRPr lang="en-US" sz="2400" b="1" dirty="0"/>
          </a:p>
        </p:txBody>
      </p:sp>
      <p:sp>
        <p:nvSpPr>
          <p:cNvPr id="18" name="TextBox 17"/>
          <p:cNvSpPr txBox="1"/>
          <p:nvPr/>
        </p:nvSpPr>
        <p:spPr>
          <a:xfrm>
            <a:off x="2382946" y="4507829"/>
            <a:ext cx="1240787" cy="707886"/>
          </a:xfrm>
          <a:prstGeom prst="rect">
            <a:avLst/>
          </a:prstGeom>
          <a:noFill/>
        </p:spPr>
        <p:txBody>
          <a:bodyPr wrap="square" rtlCol="0">
            <a:spAutoFit/>
          </a:bodyPr>
          <a:lstStyle/>
          <a:p>
            <a:r>
              <a:rPr lang="en-US" sz="4000" smtClean="0">
                <a:solidFill>
                  <a:srgbClr val="FF0000"/>
                </a:solidFill>
              </a:rPr>
              <a:t>✔</a:t>
            </a:r>
            <a:endParaRPr lang="en-US" sz="4000">
              <a:solidFill>
                <a:srgbClr val="FF0000"/>
              </a:solidFill>
            </a:endParaRPr>
          </a:p>
        </p:txBody>
      </p:sp>
    </p:spTree>
    <p:extLst>
      <p:ext uri="{BB962C8B-B14F-4D97-AF65-F5344CB8AC3E}">
        <p14:creationId xmlns:p14="http://schemas.microsoft.com/office/powerpoint/2010/main" val="1553022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2943140" y="1381814"/>
            <a:ext cx="3499884" cy="2192928"/>
            <a:chOff x="655825" y="704812"/>
            <a:chExt cx="8270462" cy="4179154"/>
          </a:xfrm>
        </p:grpSpPr>
        <p:sp>
          <p:nvSpPr>
            <p:cNvPr id="2" name="Right Triangle 1"/>
            <p:cNvSpPr/>
            <p:nvPr/>
          </p:nvSpPr>
          <p:spPr>
            <a:xfrm>
              <a:off x="2220686" y="1045028"/>
              <a:ext cx="4920342" cy="3439886"/>
            </a:xfrm>
            <a:prstGeom prst="rtTriangle">
              <a:avLst/>
            </a:prstGeom>
            <a:solidFill>
              <a:schemeClr val="bg2">
                <a:lumMod val="90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p:cNvCxnSpPr/>
            <p:nvPr/>
          </p:nvCxnSpPr>
          <p:spPr>
            <a:xfrm>
              <a:off x="1320800" y="1059542"/>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320800" y="2764971"/>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320800" y="4470399"/>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141028" y="4484914"/>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8157029" y="4180115"/>
              <a:ext cx="769258" cy="703851"/>
            </a:xfrm>
            <a:prstGeom prst="rect">
              <a:avLst/>
            </a:prstGeom>
            <a:noFill/>
          </p:spPr>
          <p:txBody>
            <a:bodyPr wrap="square" rtlCol="0">
              <a:spAutoFit/>
            </a:bodyPr>
            <a:lstStyle/>
            <a:p>
              <a:r>
                <a:rPr lang="en-US" b="1" smtClean="0"/>
                <a:t>D</a:t>
              </a:r>
              <a:endParaRPr lang="en-US" b="1"/>
            </a:p>
          </p:txBody>
        </p:sp>
        <p:sp>
          <p:nvSpPr>
            <p:cNvPr id="10" name="TextBox 9"/>
            <p:cNvSpPr txBox="1"/>
            <p:nvPr/>
          </p:nvSpPr>
          <p:spPr>
            <a:xfrm>
              <a:off x="655825" y="4082621"/>
              <a:ext cx="769259" cy="703851"/>
            </a:xfrm>
            <a:prstGeom prst="rect">
              <a:avLst/>
            </a:prstGeom>
            <a:noFill/>
          </p:spPr>
          <p:txBody>
            <a:bodyPr wrap="square" rtlCol="0">
              <a:spAutoFit/>
            </a:bodyPr>
            <a:lstStyle/>
            <a:p>
              <a:r>
                <a:rPr lang="en-US" b="1" dirty="0" smtClean="0"/>
                <a:t>A</a:t>
              </a:r>
              <a:endParaRPr lang="en-US" b="1" dirty="0"/>
            </a:p>
          </p:txBody>
        </p:sp>
        <p:sp>
          <p:nvSpPr>
            <p:cNvPr id="11" name="TextBox 10"/>
            <p:cNvSpPr txBox="1"/>
            <p:nvPr/>
          </p:nvSpPr>
          <p:spPr>
            <a:xfrm>
              <a:off x="684853" y="2424755"/>
              <a:ext cx="769259" cy="703851"/>
            </a:xfrm>
            <a:prstGeom prst="rect">
              <a:avLst/>
            </a:prstGeom>
            <a:noFill/>
          </p:spPr>
          <p:txBody>
            <a:bodyPr wrap="square" rtlCol="0">
              <a:spAutoFit/>
            </a:bodyPr>
            <a:lstStyle/>
            <a:p>
              <a:r>
                <a:rPr lang="en-US" b="1" dirty="0" smtClean="0"/>
                <a:t>B</a:t>
              </a:r>
              <a:endParaRPr lang="en-US" b="1" dirty="0"/>
            </a:p>
          </p:txBody>
        </p:sp>
        <p:sp>
          <p:nvSpPr>
            <p:cNvPr id="13" name="TextBox 12"/>
            <p:cNvSpPr txBox="1"/>
            <p:nvPr/>
          </p:nvSpPr>
          <p:spPr>
            <a:xfrm>
              <a:off x="721140" y="704812"/>
              <a:ext cx="769259" cy="703851"/>
            </a:xfrm>
            <a:prstGeom prst="rect">
              <a:avLst/>
            </a:prstGeom>
            <a:noFill/>
          </p:spPr>
          <p:txBody>
            <a:bodyPr wrap="square" rtlCol="0">
              <a:spAutoFit/>
            </a:bodyPr>
            <a:lstStyle/>
            <a:p>
              <a:r>
                <a:rPr lang="en-US" b="1" dirty="0" smtClean="0"/>
                <a:t>C</a:t>
              </a:r>
              <a:endParaRPr lang="en-US" b="1" dirty="0"/>
            </a:p>
          </p:txBody>
        </p:sp>
        <p:sp>
          <p:nvSpPr>
            <p:cNvPr id="20" name="Oval 19"/>
            <p:cNvSpPr/>
            <p:nvPr/>
          </p:nvSpPr>
          <p:spPr>
            <a:xfrm>
              <a:off x="1425084" y="2236115"/>
              <a:ext cx="612769" cy="485669"/>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p:cNvCxnSpPr/>
            <p:nvPr/>
          </p:nvCxnSpPr>
          <p:spPr>
            <a:xfrm>
              <a:off x="3367314" y="1192047"/>
              <a:ext cx="1494972" cy="99270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4" name="TextBox 23"/>
          <p:cNvSpPr txBox="1"/>
          <p:nvPr/>
        </p:nvSpPr>
        <p:spPr>
          <a:xfrm>
            <a:off x="506854" y="300517"/>
            <a:ext cx="8279187" cy="1200329"/>
          </a:xfrm>
          <a:prstGeom prst="rect">
            <a:avLst/>
          </a:prstGeom>
          <a:noFill/>
        </p:spPr>
        <p:txBody>
          <a:bodyPr wrap="square" rtlCol="0">
            <a:spAutoFit/>
          </a:bodyPr>
          <a:lstStyle/>
          <a:p>
            <a:r>
              <a:rPr lang="en-US" sz="2400" b="1" dirty="0"/>
              <a:t>Clicker </a:t>
            </a:r>
            <a:r>
              <a:rPr lang="en-US" sz="2400" b="1" dirty="0" smtClean="0"/>
              <a:t>Question-5: </a:t>
            </a:r>
            <a:endParaRPr lang="en-US" sz="2400" b="1" dirty="0"/>
          </a:p>
          <a:p>
            <a:r>
              <a:rPr lang="en-US" sz="2400" b="1" dirty="0" smtClean="0">
                <a:solidFill>
                  <a:srgbClr val="0432FF"/>
                </a:solidFill>
              </a:rPr>
              <a:t>Which of these represents a scenario analogous to adding an enzyme to the reaction?  </a:t>
            </a:r>
          </a:p>
        </p:txBody>
      </p:sp>
      <p:grpSp>
        <p:nvGrpSpPr>
          <p:cNvPr id="19" name="Group 18"/>
          <p:cNvGrpSpPr/>
          <p:nvPr/>
        </p:nvGrpSpPr>
        <p:grpSpPr>
          <a:xfrm>
            <a:off x="5045444" y="4516976"/>
            <a:ext cx="3499884" cy="2192928"/>
            <a:chOff x="720244" y="3832066"/>
            <a:chExt cx="3499884" cy="2192928"/>
          </a:xfrm>
        </p:grpSpPr>
        <p:grpSp>
          <p:nvGrpSpPr>
            <p:cNvPr id="21" name="Group 20"/>
            <p:cNvGrpSpPr/>
            <p:nvPr/>
          </p:nvGrpSpPr>
          <p:grpSpPr>
            <a:xfrm>
              <a:off x="720244" y="3832066"/>
              <a:ext cx="3499884" cy="2192928"/>
              <a:chOff x="655825" y="704812"/>
              <a:chExt cx="8270462" cy="4179154"/>
            </a:xfrm>
          </p:grpSpPr>
          <p:sp>
            <p:nvSpPr>
              <p:cNvPr id="25" name="Right Triangle 24"/>
              <p:cNvSpPr/>
              <p:nvPr/>
            </p:nvSpPr>
            <p:spPr>
              <a:xfrm>
                <a:off x="2220686" y="2764972"/>
                <a:ext cx="4920341" cy="1719943"/>
              </a:xfrm>
              <a:prstGeom prst="rtTriangle">
                <a:avLst/>
              </a:prstGeom>
              <a:solidFill>
                <a:schemeClr val="bg2">
                  <a:lumMod val="90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p:cNvCxnSpPr/>
              <p:nvPr/>
            </p:nvCxnSpPr>
            <p:spPr>
              <a:xfrm>
                <a:off x="1320800" y="1059542"/>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320800" y="2764971"/>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20800" y="4470399"/>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141028" y="4484914"/>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8157029" y="4180115"/>
                <a:ext cx="769258" cy="703851"/>
              </a:xfrm>
              <a:prstGeom prst="rect">
                <a:avLst/>
              </a:prstGeom>
              <a:noFill/>
            </p:spPr>
            <p:txBody>
              <a:bodyPr wrap="square" rtlCol="0">
                <a:spAutoFit/>
              </a:bodyPr>
              <a:lstStyle/>
              <a:p>
                <a:r>
                  <a:rPr lang="en-US" b="1" smtClean="0"/>
                  <a:t>D</a:t>
                </a:r>
                <a:endParaRPr lang="en-US" b="1"/>
              </a:p>
            </p:txBody>
          </p:sp>
          <p:sp>
            <p:nvSpPr>
              <p:cNvPr id="31" name="TextBox 30"/>
              <p:cNvSpPr txBox="1"/>
              <p:nvPr/>
            </p:nvSpPr>
            <p:spPr>
              <a:xfrm>
                <a:off x="655825" y="4082621"/>
                <a:ext cx="769259" cy="703851"/>
              </a:xfrm>
              <a:prstGeom prst="rect">
                <a:avLst/>
              </a:prstGeom>
              <a:noFill/>
            </p:spPr>
            <p:txBody>
              <a:bodyPr wrap="square" rtlCol="0">
                <a:spAutoFit/>
              </a:bodyPr>
              <a:lstStyle/>
              <a:p>
                <a:r>
                  <a:rPr lang="en-US" b="1" dirty="0" smtClean="0"/>
                  <a:t>A</a:t>
                </a:r>
                <a:endParaRPr lang="en-US" b="1" dirty="0"/>
              </a:p>
            </p:txBody>
          </p:sp>
          <p:sp>
            <p:nvSpPr>
              <p:cNvPr id="32" name="TextBox 31"/>
              <p:cNvSpPr txBox="1"/>
              <p:nvPr/>
            </p:nvSpPr>
            <p:spPr>
              <a:xfrm>
                <a:off x="684853" y="2424755"/>
                <a:ext cx="769259" cy="703851"/>
              </a:xfrm>
              <a:prstGeom prst="rect">
                <a:avLst/>
              </a:prstGeom>
              <a:noFill/>
            </p:spPr>
            <p:txBody>
              <a:bodyPr wrap="square" rtlCol="0">
                <a:spAutoFit/>
              </a:bodyPr>
              <a:lstStyle/>
              <a:p>
                <a:r>
                  <a:rPr lang="en-US" b="1" dirty="0" smtClean="0"/>
                  <a:t>B</a:t>
                </a:r>
                <a:endParaRPr lang="en-US" b="1" dirty="0"/>
              </a:p>
            </p:txBody>
          </p:sp>
          <p:sp>
            <p:nvSpPr>
              <p:cNvPr id="33" name="TextBox 32"/>
              <p:cNvSpPr txBox="1"/>
              <p:nvPr/>
            </p:nvSpPr>
            <p:spPr>
              <a:xfrm>
                <a:off x="721140" y="704812"/>
                <a:ext cx="769259" cy="703851"/>
              </a:xfrm>
              <a:prstGeom prst="rect">
                <a:avLst/>
              </a:prstGeom>
              <a:noFill/>
            </p:spPr>
            <p:txBody>
              <a:bodyPr wrap="square" rtlCol="0">
                <a:spAutoFit/>
              </a:bodyPr>
              <a:lstStyle/>
              <a:p>
                <a:r>
                  <a:rPr lang="en-US" b="1" dirty="0" smtClean="0"/>
                  <a:t>C</a:t>
                </a:r>
                <a:endParaRPr lang="en-US" b="1" dirty="0"/>
              </a:p>
            </p:txBody>
          </p:sp>
          <p:cxnSp>
            <p:nvCxnSpPr>
              <p:cNvPr id="39" name="Straight Arrow Connector 38"/>
              <p:cNvCxnSpPr/>
              <p:nvPr/>
            </p:nvCxnSpPr>
            <p:spPr>
              <a:xfrm>
                <a:off x="3367314" y="1192047"/>
                <a:ext cx="1494972" cy="99270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8" name="Straight Connector 17"/>
            <p:cNvCxnSpPr>
              <a:stCxn id="25" idx="2"/>
            </p:cNvCxnSpPr>
            <p:nvPr/>
          </p:nvCxnSpPr>
          <p:spPr>
            <a:xfrm flipV="1">
              <a:off x="1382460" y="4018204"/>
              <a:ext cx="0" cy="1797396"/>
            </a:xfrm>
            <a:prstGeom prst="line">
              <a:avLst/>
            </a:prstGeom>
            <a:ln w="28575"/>
          </p:spPr>
          <p:style>
            <a:lnRef idx="1">
              <a:schemeClr val="accent1"/>
            </a:lnRef>
            <a:fillRef idx="0">
              <a:schemeClr val="accent1"/>
            </a:fillRef>
            <a:effectRef idx="0">
              <a:schemeClr val="accent1"/>
            </a:effectRef>
            <a:fontRef idx="minor">
              <a:schemeClr val="tx1"/>
            </a:fontRef>
          </p:style>
        </p:cxnSp>
      </p:grpSp>
      <p:sp>
        <p:nvSpPr>
          <p:cNvPr id="55" name="Oval 54"/>
          <p:cNvSpPr/>
          <p:nvPr/>
        </p:nvSpPr>
        <p:spPr>
          <a:xfrm>
            <a:off x="953630" y="5230506"/>
            <a:ext cx="259311" cy="25484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Group 56"/>
          <p:cNvGrpSpPr/>
          <p:nvPr/>
        </p:nvGrpSpPr>
        <p:grpSpPr>
          <a:xfrm>
            <a:off x="628096" y="4426985"/>
            <a:ext cx="3499884" cy="2192928"/>
            <a:chOff x="5152116" y="744250"/>
            <a:chExt cx="3499884" cy="2192928"/>
          </a:xfrm>
        </p:grpSpPr>
        <p:sp>
          <p:nvSpPr>
            <p:cNvPr id="42" name="Right Triangle 41"/>
            <p:cNvSpPr/>
            <p:nvPr/>
          </p:nvSpPr>
          <p:spPr>
            <a:xfrm>
              <a:off x="5814332" y="922772"/>
              <a:ext cx="2082184" cy="1805012"/>
            </a:xfrm>
            <a:prstGeom prst="rtTriangle">
              <a:avLst/>
            </a:prstGeom>
            <a:solidFill>
              <a:schemeClr val="bg2">
                <a:lumMod val="90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Connector 42"/>
            <p:cNvCxnSpPr/>
            <p:nvPr/>
          </p:nvCxnSpPr>
          <p:spPr>
            <a:xfrm>
              <a:off x="5433519" y="930388"/>
              <a:ext cx="380813"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5433519" y="1825278"/>
              <a:ext cx="380813"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5433519" y="2720167"/>
              <a:ext cx="380813"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7896516" y="2727783"/>
              <a:ext cx="380813"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8326466" y="2567846"/>
              <a:ext cx="325534" cy="369332"/>
            </a:xfrm>
            <a:prstGeom prst="rect">
              <a:avLst/>
            </a:prstGeom>
            <a:noFill/>
          </p:spPr>
          <p:txBody>
            <a:bodyPr wrap="square" rtlCol="0">
              <a:spAutoFit/>
            </a:bodyPr>
            <a:lstStyle/>
            <a:p>
              <a:r>
                <a:rPr lang="en-US" b="1" smtClean="0"/>
                <a:t>D</a:t>
              </a:r>
              <a:endParaRPr lang="en-US" b="1"/>
            </a:p>
          </p:txBody>
        </p:sp>
        <p:sp>
          <p:nvSpPr>
            <p:cNvPr id="48" name="TextBox 47"/>
            <p:cNvSpPr txBox="1"/>
            <p:nvPr/>
          </p:nvSpPr>
          <p:spPr>
            <a:xfrm>
              <a:off x="5152116" y="2516688"/>
              <a:ext cx="325534" cy="369332"/>
            </a:xfrm>
            <a:prstGeom prst="rect">
              <a:avLst/>
            </a:prstGeom>
            <a:noFill/>
          </p:spPr>
          <p:txBody>
            <a:bodyPr wrap="square" rtlCol="0">
              <a:spAutoFit/>
            </a:bodyPr>
            <a:lstStyle/>
            <a:p>
              <a:r>
                <a:rPr lang="en-US" b="1" dirty="0" smtClean="0"/>
                <a:t>A</a:t>
              </a:r>
              <a:endParaRPr lang="en-US" b="1" dirty="0"/>
            </a:p>
          </p:txBody>
        </p:sp>
        <p:sp>
          <p:nvSpPr>
            <p:cNvPr id="49" name="TextBox 48"/>
            <p:cNvSpPr txBox="1"/>
            <p:nvPr/>
          </p:nvSpPr>
          <p:spPr>
            <a:xfrm>
              <a:off x="5164400" y="1646756"/>
              <a:ext cx="325534" cy="369332"/>
            </a:xfrm>
            <a:prstGeom prst="rect">
              <a:avLst/>
            </a:prstGeom>
            <a:noFill/>
          </p:spPr>
          <p:txBody>
            <a:bodyPr wrap="square" rtlCol="0">
              <a:spAutoFit/>
            </a:bodyPr>
            <a:lstStyle/>
            <a:p>
              <a:r>
                <a:rPr lang="en-US" b="1" dirty="0" smtClean="0"/>
                <a:t>B</a:t>
              </a:r>
              <a:endParaRPr lang="en-US" b="1" dirty="0"/>
            </a:p>
          </p:txBody>
        </p:sp>
        <p:sp>
          <p:nvSpPr>
            <p:cNvPr id="50" name="TextBox 49"/>
            <p:cNvSpPr txBox="1"/>
            <p:nvPr/>
          </p:nvSpPr>
          <p:spPr>
            <a:xfrm>
              <a:off x="5179756" y="744250"/>
              <a:ext cx="325534" cy="369332"/>
            </a:xfrm>
            <a:prstGeom prst="rect">
              <a:avLst/>
            </a:prstGeom>
            <a:noFill/>
          </p:spPr>
          <p:txBody>
            <a:bodyPr wrap="square" rtlCol="0">
              <a:spAutoFit/>
            </a:bodyPr>
            <a:lstStyle/>
            <a:p>
              <a:r>
                <a:rPr lang="en-US" b="1" dirty="0" smtClean="0"/>
                <a:t>C</a:t>
              </a:r>
              <a:endParaRPr lang="en-US" b="1" dirty="0"/>
            </a:p>
          </p:txBody>
        </p:sp>
        <p:cxnSp>
          <p:nvCxnSpPr>
            <p:cNvPr id="56" name="Straight Arrow Connector 55"/>
            <p:cNvCxnSpPr/>
            <p:nvPr/>
          </p:nvCxnSpPr>
          <p:spPr>
            <a:xfrm>
              <a:off x="6299561" y="999917"/>
              <a:ext cx="632640" cy="52090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58" name="Notched Right Arrow 57"/>
          <p:cNvSpPr/>
          <p:nvPr/>
        </p:nvSpPr>
        <p:spPr>
          <a:xfrm rot="7483052">
            <a:off x="2756929" y="3841202"/>
            <a:ext cx="973343" cy="369332"/>
          </a:xfrm>
          <a:prstGeom prst="notchedRigh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Notched Right Arrow 59"/>
          <p:cNvSpPr/>
          <p:nvPr/>
        </p:nvSpPr>
        <p:spPr>
          <a:xfrm rot="3173612">
            <a:off x="5130993" y="3806371"/>
            <a:ext cx="973343" cy="369332"/>
          </a:xfrm>
          <a:prstGeom prst="notchedRigh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5438318" y="5324042"/>
            <a:ext cx="259311" cy="25484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580963" y="1356638"/>
            <a:ext cx="2335775" cy="1569660"/>
          </a:xfrm>
          <a:prstGeom prst="rect">
            <a:avLst/>
          </a:prstGeom>
          <a:noFill/>
        </p:spPr>
        <p:txBody>
          <a:bodyPr wrap="square" rtlCol="0">
            <a:spAutoFit/>
          </a:bodyPr>
          <a:lstStyle/>
          <a:p>
            <a:pPr marL="342900" indent="-342900">
              <a:buAutoNum type="alphaUcPeriod"/>
            </a:pPr>
            <a:r>
              <a:rPr lang="en-US" sz="2400" b="1" dirty="0"/>
              <a:t>1</a:t>
            </a:r>
            <a:r>
              <a:rPr lang="en-US" sz="2400" b="1" dirty="0" smtClean="0"/>
              <a:t> </a:t>
            </a:r>
          </a:p>
          <a:p>
            <a:pPr marL="342900" indent="-342900">
              <a:buAutoNum type="alphaUcPeriod"/>
            </a:pPr>
            <a:r>
              <a:rPr lang="en-US" sz="2400" b="1" dirty="0"/>
              <a:t>2</a:t>
            </a:r>
            <a:endParaRPr lang="en-US" sz="2400" b="1" dirty="0" smtClean="0"/>
          </a:p>
          <a:p>
            <a:pPr marL="342900" indent="-342900">
              <a:buAutoNum type="alphaUcPeriod"/>
            </a:pPr>
            <a:r>
              <a:rPr lang="en-US" sz="2400" b="1" dirty="0" smtClean="0"/>
              <a:t>Both </a:t>
            </a:r>
          </a:p>
          <a:p>
            <a:pPr marL="342900" indent="-342900">
              <a:buAutoNum type="alphaUcPeriod"/>
            </a:pPr>
            <a:r>
              <a:rPr lang="en-US" sz="2400" b="1" dirty="0" smtClean="0"/>
              <a:t>None </a:t>
            </a:r>
            <a:endParaRPr lang="en-US" sz="2400" b="1" dirty="0"/>
          </a:p>
        </p:txBody>
      </p:sp>
      <p:sp>
        <p:nvSpPr>
          <p:cNvPr id="12" name="TextBox 11"/>
          <p:cNvSpPr txBox="1"/>
          <p:nvPr/>
        </p:nvSpPr>
        <p:spPr>
          <a:xfrm>
            <a:off x="1083286" y="3491500"/>
            <a:ext cx="532863" cy="523220"/>
          </a:xfrm>
          <a:prstGeom prst="rect">
            <a:avLst/>
          </a:prstGeom>
          <a:solidFill>
            <a:srgbClr val="FFFF00"/>
          </a:solidFill>
          <a:ln>
            <a:solidFill>
              <a:schemeClr val="tx1"/>
            </a:solidFill>
          </a:ln>
        </p:spPr>
        <p:txBody>
          <a:bodyPr wrap="square" rtlCol="0">
            <a:spAutoFit/>
          </a:bodyPr>
          <a:lstStyle/>
          <a:p>
            <a:pPr algn="ctr"/>
            <a:r>
              <a:rPr lang="en-US" sz="2800" b="1" smtClean="0"/>
              <a:t>1</a:t>
            </a:r>
            <a:endParaRPr lang="en-US" sz="2800" b="1"/>
          </a:p>
        </p:txBody>
      </p:sp>
      <p:sp>
        <p:nvSpPr>
          <p:cNvPr id="52" name="TextBox 51"/>
          <p:cNvSpPr txBox="1"/>
          <p:nvPr/>
        </p:nvSpPr>
        <p:spPr>
          <a:xfrm>
            <a:off x="7256981" y="3491500"/>
            <a:ext cx="532863" cy="523220"/>
          </a:xfrm>
          <a:prstGeom prst="rect">
            <a:avLst/>
          </a:prstGeom>
          <a:solidFill>
            <a:srgbClr val="FFFF00"/>
          </a:solidFill>
          <a:ln>
            <a:solidFill>
              <a:schemeClr val="tx1"/>
            </a:solidFill>
          </a:ln>
        </p:spPr>
        <p:txBody>
          <a:bodyPr wrap="square" rtlCol="0">
            <a:spAutoFit/>
          </a:bodyPr>
          <a:lstStyle/>
          <a:p>
            <a:pPr algn="ctr"/>
            <a:r>
              <a:rPr lang="en-US" sz="2800" b="1" dirty="0" smtClean="0"/>
              <a:t>2</a:t>
            </a:r>
            <a:endParaRPr lang="en-US" sz="2800" b="1" dirty="0"/>
          </a:p>
        </p:txBody>
      </p:sp>
      <p:sp>
        <p:nvSpPr>
          <p:cNvPr id="53" name="TextBox 52"/>
          <p:cNvSpPr txBox="1"/>
          <p:nvPr/>
        </p:nvSpPr>
        <p:spPr>
          <a:xfrm>
            <a:off x="1275756" y="1538640"/>
            <a:ext cx="1240787" cy="707886"/>
          </a:xfrm>
          <a:prstGeom prst="rect">
            <a:avLst/>
          </a:prstGeom>
          <a:noFill/>
        </p:spPr>
        <p:txBody>
          <a:bodyPr wrap="square" rtlCol="0">
            <a:spAutoFit/>
          </a:bodyPr>
          <a:lstStyle/>
          <a:p>
            <a:r>
              <a:rPr lang="en-US" sz="4000" smtClean="0">
                <a:solidFill>
                  <a:srgbClr val="FF0000"/>
                </a:solidFill>
              </a:rPr>
              <a:t>✔</a:t>
            </a:r>
            <a:endParaRPr lang="en-US" sz="4000">
              <a:solidFill>
                <a:srgbClr val="FF0000"/>
              </a:solidFill>
            </a:endParaRPr>
          </a:p>
        </p:txBody>
      </p:sp>
    </p:spTree>
    <p:extLst>
      <p:ext uri="{BB962C8B-B14F-4D97-AF65-F5344CB8AC3E}">
        <p14:creationId xmlns:p14="http://schemas.microsoft.com/office/powerpoint/2010/main" val="776127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childTnLst>
                                </p:cTn>
                              </p:par>
                              <p:par>
                                <p:cTn id="7" presetID="0" presetClass="path" presetSubtype="0" repeatCount="indefinite" accel="50000" decel="50000" fill="hold" grpId="1" nodeType="withEffect">
                                  <p:stCondLst>
                                    <p:cond delay="0"/>
                                  </p:stCondLst>
                                  <p:endCondLst>
                                    <p:cond evt="onNext" delay="0">
                                      <p:tgtEl>
                                        <p:sldTgt/>
                                      </p:tgtEl>
                                    </p:cond>
                                  </p:endCondLst>
                                  <p:childTnLst>
                                    <p:animMotion origin="layout" path="M 0 0 L 0.00226 -0.1456 L 0.26042 0.14583 L 0.26042 0.14583 " pathEditMode="relative" ptsTypes="AAAA">
                                      <p:cBhvr>
                                        <p:cTn id="8" dur="5000" fill="hold"/>
                                        <p:tgtEl>
                                          <p:spTgt spid="55"/>
                                        </p:tgtEl>
                                        <p:attrNameLst>
                                          <p:attrName>ppt_x</p:attrName>
                                          <p:attrName>ppt_y</p:attrName>
                                        </p:attrNameLst>
                                      </p:cBhvr>
                                    </p:animMotion>
                                  </p:childTnLst>
                                </p:cTn>
                              </p:par>
                              <p:par>
                                <p:cTn id="9" presetID="1" presetClass="entr" presetSubtype="0"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par>
                                <p:cTn id="11" presetID="0" presetClass="path" presetSubtype="0" repeatCount="indefinite" accel="50000" decel="50000" fill="hold" grpId="1" nodeType="withEffect">
                                  <p:stCondLst>
                                    <p:cond delay="0"/>
                                  </p:stCondLst>
                                  <p:endCondLst>
                                    <p:cond evt="onNext" delay="0">
                                      <p:tgtEl>
                                        <p:sldTgt/>
                                      </p:tgtEl>
                                    </p:cond>
                                  </p:endCondLst>
                                  <p:childTnLst>
                                    <p:animMotion origin="layout" path="M -4.16667E-6 2.59259E-6 L 0.25452 0.13981 " pathEditMode="relative" rAng="0" ptsTypes="AA">
                                      <p:cBhvr>
                                        <p:cTn id="12" dur="5000" fill="hold"/>
                                        <p:tgtEl>
                                          <p:spTgt spid="51"/>
                                        </p:tgtEl>
                                        <p:attrNameLst>
                                          <p:attrName>ppt_x</p:attrName>
                                          <p:attrName>ppt_y</p:attrName>
                                        </p:attrNameLst>
                                      </p:cBhvr>
                                      <p:rCtr x="12726" y="6991"/>
                                    </p:animMotion>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5" grpId="1" animBg="1"/>
      <p:bldP spid="51" grpId="0" animBg="1"/>
      <p:bldP spid="51" grpId="1" animBg="1"/>
      <p:bldP spid="5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2943140" y="1381814"/>
            <a:ext cx="3499884" cy="2192928"/>
            <a:chOff x="655825" y="704812"/>
            <a:chExt cx="8270462" cy="4179154"/>
          </a:xfrm>
        </p:grpSpPr>
        <p:sp>
          <p:nvSpPr>
            <p:cNvPr id="2" name="Right Triangle 1"/>
            <p:cNvSpPr/>
            <p:nvPr/>
          </p:nvSpPr>
          <p:spPr>
            <a:xfrm>
              <a:off x="2220686" y="1045028"/>
              <a:ext cx="4920342" cy="3439886"/>
            </a:xfrm>
            <a:prstGeom prst="rtTriangle">
              <a:avLst/>
            </a:prstGeom>
            <a:solidFill>
              <a:schemeClr val="bg2">
                <a:lumMod val="90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p:cNvCxnSpPr/>
            <p:nvPr/>
          </p:nvCxnSpPr>
          <p:spPr>
            <a:xfrm>
              <a:off x="1320800" y="1059542"/>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320800" y="2764971"/>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320800" y="4470399"/>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141028" y="4484914"/>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8157029" y="4180115"/>
              <a:ext cx="769258" cy="703851"/>
            </a:xfrm>
            <a:prstGeom prst="rect">
              <a:avLst/>
            </a:prstGeom>
            <a:noFill/>
          </p:spPr>
          <p:txBody>
            <a:bodyPr wrap="square" rtlCol="0">
              <a:spAutoFit/>
            </a:bodyPr>
            <a:lstStyle/>
            <a:p>
              <a:r>
                <a:rPr lang="en-US" b="1" smtClean="0"/>
                <a:t>D</a:t>
              </a:r>
              <a:endParaRPr lang="en-US" b="1"/>
            </a:p>
          </p:txBody>
        </p:sp>
        <p:sp>
          <p:nvSpPr>
            <p:cNvPr id="10" name="TextBox 9"/>
            <p:cNvSpPr txBox="1"/>
            <p:nvPr/>
          </p:nvSpPr>
          <p:spPr>
            <a:xfrm>
              <a:off x="655825" y="4082621"/>
              <a:ext cx="769259" cy="703851"/>
            </a:xfrm>
            <a:prstGeom prst="rect">
              <a:avLst/>
            </a:prstGeom>
            <a:noFill/>
          </p:spPr>
          <p:txBody>
            <a:bodyPr wrap="square" rtlCol="0">
              <a:spAutoFit/>
            </a:bodyPr>
            <a:lstStyle/>
            <a:p>
              <a:r>
                <a:rPr lang="en-US" b="1" dirty="0" smtClean="0"/>
                <a:t>A</a:t>
              </a:r>
              <a:endParaRPr lang="en-US" b="1" dirty="0"/>
            </a:p>
          </p:txBody>
        </p:sp>
        <p:sp>
          <p:nvSpPr>
            <p:cNvPr id="11" name="TextBox 10"/>
            <p:cNvSpPr txBox="1"/>
            <p:nvPr/>
          </p:nvSpPr>
          <p:spPr>
            <a:xfrm>
              <a:off x="684853" y="2424755"/>
              <a:ext cx="769259" cy="703851"/>
            </a:xfrm>
            <a:prstGeom prst="rect">
              <a:avLst/>
            </a:prstGeom>
            <a:noFill/>
          </p:spPr>
          <p:txBody>
            <a:bodyPr wrap="square" rtlCol="0">
              <a:spAutoFit/>
            </a:bodyPr>
            <a:lstStyle/>
            <a:p>
              <a:r>
                <a:rPr lang="en-US" b="1" dirty="0" smtClean="0"/>
                <a:t>B</a:t>
              </a:r>
              <a:endParaRPr lang="en-US" b="1" dirty="0"/>
            </a:p>
          </p:txBody>
        </p:sp>
        <p:sp>
          <p:nvSpPr>
            <p:cNvPr id="13" name="TextBox 12"/>
            <p:cNvSpPr txBox="1"/>
            <p:nvPr/>
          </p:nvSpPr>
          <p:spPr>
            <a:xfrm>
              <a:off x="721140" y="704812"/>
              <a:ext cx="769259" cy="703851"/>
            </a:xfrm>
            <a:prstGeom prst="rect">
              <a:avLst/>
            </a:prstGeom>
            <a:noFill/>
          </p:spPr>
          <p:txBody>
            <a:bodyPr wrap="square" rtlCol="0">
              <a:spAutoFit/>
            </a:bodyPr>
            <a:lstStyle/>
            <a:p>
              <a:r>
                <a:rPr lang="en-US" b="1" dirty="0" smtClean="0"/>
                <a:t>C</a:t>
              </a:r>
              <a:endParaRPr lang="en-US" b="1" dirty="0"/>
            </a:p>
          </p:txBody>
        </p:sp>
        <p:sp>
          <p:nvSpPr>
            <p:cNvPr id="20" name="Oval 19"/>
            <p:cNvSpPr/>
            <p:nvPr/>
          </p:nvSpPr>
          <p:spPr>
            <a:xfrm>
              <a:off x="1425084" y="2236115"/>
              <a:ext cx="612769" cy="485669"/>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p:cNvCxnSpPr/>
            <p:nvPr/>
          </p:nvCxnSpPr>
          <p:spPr>
            <a:xfrm>
              <a:off x="3367314" y="1192047"/>
              <a:ext cx="1494972" cy="99270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4" name="TextBox 23"/>
          <p:cNvSpPr txBox="1"/>
          <p:nvPr/>
        </p:nvSpPr>
        <p:spPr>
          <a:xfrm>
            <a:off x="506854" y="300517"/>
            <a:ext cx="8279187" cy="1200329"/>
          </a:xfrm>
          <a:prstGeom prst="rect">
            <a:avLst/>
          </a:prstGeom>
          <a:noFill/>
        </p:spPr>
        <p:txBody>
          <a:bodyPr wrap="square" rtlCol="0">
            <a:spAutoFit/>
          </a:bodyPr>
          <a:lstStyle/>
          <a:p>
            <a:r>
              <a:rPr lang="en-US" sz="2400" b="1" dirty="0"/>
              <a:t>Clicker </a:t>
            </a:r>
            <a:r>
              <a:rPr lang="en-US" sz="2400" b="1" dirty="0" smtClean="0"/>
              <a:t>Question-6: </a:t>
            </a:r>
            <a:endParaRPr lang="en-US" sz="2400" b="1" dirty="0"/>
          </a:p>
          <a:p>
            <a:r>
              <a:rPr lang="en-US" sz="2400" b="1" dirty="0" smtClean="0">
                <a:solidFill>
                  <a:srgbClr val="0432FF"/>
                </a:solidFill>
              </a:rPr>
              <a:t>Which of these represents a scenario analogous to raising the temperature of the reaction?  </a:t>
            </a:r>
          </a:p>
        </p:txBody>
      </p:sp>
      <p:grpSp>
        <p:nvGrpSpPr>
          <p:cNvPr id="19" name="Group 18"/>
          <p:cNvGrpSpPr/>
          <p:nvPr/>
        </p:nvGrpSpPr>
        <p:grpSpPr>
          <a:xfrm>
            <a:off x="5045444" y="4516976"/>
            <a:ext cx="3499884" cy="2192928"/>
            <a:chOff x="720244" y="3832066"/>
            <a:chExt cx="3499884" cy="2192928"/>
          </a:xfrm>
        </p:grpSpPr>
        <p:grpSp>
          <p:nvGrpSpPr>
            <p:cNvPr id="21" name="Group 20"/>
            <p:cNvGrpSpPr/>
            <p:nvPr/>
          </p:nvGrpSpPr>
          <p:grpSpPr>
            <a:xfrm>
              <a:off x="720244" y="3832066"/>
              <a:ext cx="3499884" cy="2192928"/>
              <a:chOff x="655825" y="704812"/>
              <a:chExt cx="8270462" cy="4179154"/>
            </a:xfrm>
          </p:grpSpPr>
          <p:sp>
            <p:nvSpPr>
              <p:cNvPr id="25" name="Right Triangle 24"/>
              <p:cNvSpPr/>
              <p:nvPr/>
            </p:nvSpPr>
            <p:spPr>
              <a:xfrm>
                <a:off x="2220686" y="2764972"/>
                <a:ext cx="4920341" cy="1719943"/>
              </a:xfrm>
              <a:prstGeom prst="rtTriangle">
                <a:avLst/>
              </a:prstGeom>
              <a:solidFill>
                <a:schemeClr val="bg2">
                  <a:lumMod val="90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p:cNvCxnSpPr/>
              <p:nvPr/>
            </p:nvCxnSpPr>
            <p:spPr>
              <a:xfrm>
                <a:off x="1320800" y="1059542"/>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320800" y="2764971"/>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20800" y="4470399"/>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141028" y="4484914"/>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8157029" y="4180115"/>
                <a:ext cx="769258" cy="703851"/>
              </a:xfrm>
              <a:prstGeom prst="rect">
                <a:avLst/>
              </a:prstGeom>
              <a:noFill/>
            </p:spPr>
            <p:txBody>
              <a:bodyPr wrap="square" rtlCol="0">
                <a:spAutoFit/>
              </a:bodyPr>
              <a:lstStyle/>
              <a:p>
                <a:r>
                  <a:rPr lang="en-US" b="1" smtClean="0"/>
                  <a:t>D</a:t>
                </a:r>
                <a:endParaRPr lang="en-US" b="1"/>
              </a:p>
            </p:txBody>
          </p:sp>
          <p:sp>
            <p:nvSpPr>
              <p:cNvPr id="31" name="TextBox 30"/>
              <p:cNvSpPr txBox="1"/>
              <p:nvPr/>
            </p:nvSpPr>
            <p:spPr>
              <a:xfrm>
                <a:off x="655825" y="4082621"/>
                <a:ext cx="769259" cy="703851"/>
              </a:xfrm>
              <a:prstGeom prst="rect">
                <a:avLst/>
              </a:prstGeom>
              <a:noFill/>
            </p:spPr>
            <p:txBody>
              <a:bodyPr wrap="square" rtlCol="0">
                <a:spAutoFit/>
              </a:bodyPr>
              <a:lstStyle/>
              <a:p>
                <a:r>
                  <a:rPr lang="en-US" b="1" dirty="0" smtClean="0"/>
                  <a:t>A</a:t>
                </a:r>
                <a:endParaRPr lang="en-US" b="1" dirty="0"/>
              </a:p>
            </p:txBody>
          </p:sp>
          <p:sp>
            <p:nvSpPr>
              <p:cNvPr id="32" name="TextBox 31"/>
              <p:cNvSpPr txBox="1"/>
              <p:nvPr/>
            </p:nvSpPr>
            <p:spPr>
              <a:xfrm>
                <a:off x="684853" y="2424755"/>
                <a:ext cx="769259" cy="703851"/>
              </a:xfrm>
              <a:prstGeom prst="rect">
                <a:avLst/>
              </a:prstGeom>
              <a:noFill/>
            </p:spPr>
            <p:txBody>
              <a:bodyPr wrap="square" rtlCol="0">
                <a:spAutoFit/>
              </a:bodyPr>
              <a:lstStyle/>
              <a:p>
                <a:r>
                  <a:rPr lang="en-US" b="1" dirty="0" smtClean="0"/>
                  <a:t>B</a:t>
                </a:r>
                <a:endParaRPr lang="en-US" b="1" dirty="0"/>
              </a:p>
            </p:txBody>
          </p:sp>
          <p:sp>
            <p:nvSpPr>
              <p:cNvPr id="33" name="TextBox 32"/>
              <p:cNvSpPr txBox="1"/>
              <p:nvPr/>
            </p:nvSpPr>
            <p:spPr>
              <a:xfrm>
                <a:off x="721140" y="704812"/>
                <a:ext cx="769259" cy="703851"/>
              </a:xfrm>
              <a:prstGeom prst="rect">
                <a:avLst/>
              </a:prstGeom>
              <a:noFill/>
            </p:spPr>
            <p:txBody>
              <a:bodyPr wrap="square" rtlCol="0">
                <a:spAutoFit/>
              </a:bodyPr>
              <a:lstStyle/>
              <a:p>
                <a:r>
                  <a:rPr lang="en-US" b="1" dirty="0" smtClean="0"/>
                  <a:t>C</a:t>
                </a:r>
                <a:endParaRPr lang="en-US" b="1" dirty="0"/>
              </a:p>
            </p:txBody>
          </p:sp>
          <p:cxnSp>
            <p:nvCxnSpPr>
              <p:cNvPr id="39" name="Straight Arrow Connector 38"/>
              <p:cNvCxnSpPr/>
              <p:nvPr/>
            </p:nvCxnSpPr>
            <p:spPr>
              <a:xfrm>
                <a:off x="3367314" y="1192047"/>
                <a:ext cx="1494972" cy="99270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8" name="Straight Connector 17"/>
            <p:cNvCxnSpPr>
              <a:stCxn id="25" idx="2"/>
            </p:cNvCxnSpPr>
            <p:nvPr/>
          </p:nvCxnSpPr>
          <p:spPr>
            <a:xfrm flipV="1">
              <a:off x="1382460" y="4018204"/>
              <a:ext cx="0" cy="1797396"/>
            </a:xfrm>
            <a:prstGeom prst="line">
              <a:avLst/>
            </a:prstGeom>
            <a:ln w="28575"/>
          </p:spPr>
          <p:style>
            <a:lnRef idx="1">
              <a:schemeClr val="accent1"/>
            </a:lnRef>
            <a:fillRef idx="0">
              <a:schemeClr val="accent1"/>
            </a:fillRef>
            <a:effectRef idx="0">
              <a:schemeClr val="accent1"/>
            </a:effectRef>
            <a:fontRef idx="minor">
              <a:schemeClr val="tx1"/>
            </a:fontRef>
          </p:style>
        </p:cxnSp>
      </p:grpSp>
      <p:sp>
        <p:nvSpPr>
          <p:cNvPr id="55" name="Oval 54"/>
          <p:cNvSpPr/>
          <p:nvPr/>
        </p:nvSpPr>
        <p:spPr>
          <a:xfrm>
            <a:off x="953630" y="5230506"/>
            <a:ext cx="259311" cy="25484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Group 56"/>
          <p:cNvGrpSpPr/>
          <p:nvPr/>
        </p:nvGrpSpPr>
        <p:grpSpPr>
          <a:xfrm>
            <a:off x="628096" y="4426985"/>
            <a:ext cx="3499884" cy="2192928"/>
            <a:chOff x="5152116" y="744250"/>
            <a:chExt cx="3499884" cy="2192928"/>
          </a:xfrm>
        </p:grpSpPr>
        <p:sp>
          <p:nvSpPr>
            <p:cNvPr id="42" name="Right Triangle 41"/>
            <p:cNvSpPr/>
            <p:nvPr/>
          </p:nvSpPr>
          <p:spPr>
            <a:xfrm>
              <a:off x="5814332" y="922772"/>
              <a:ext cx="2082184" cy="1805012"/>
            </a:xfrm>
            <a:prstGeom prst="rtTriangle">
              <a:avLst/>
            </a:prstGeom>
            <a:solidFill>
              <a:schemeClr val="bg2">
                <a:lumMod val="90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Connector 42"/>
            <p:cNvCxnSpPr/>
            <p:nvPr/>
          </p:nvCxnSpPr>
          <p:spPr>
            <a:xfrm>
              <a:off x="5433519" y="930388"/>
              <a:ext cx="380813"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5433519" y="1825278"/>
              <a:ext cx="380813"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5433519" y="2720167"/>
              <a:ext cx="380813"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7896516" y="2727783"/>
              <a:ext cx="380813"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8326466" y="2567846"/>
              <a:ext cx="325534" cy="369332"/>
            </a:xfrm>
            <a:prstGeom prst="rect">
              <a:avLst/>
            </a:prstGeom>
            <a:noFill/>
          </p:spPr>
          <p:txBody>
            <a:bodyPr wrap="square" rtlCol="0">
              <a:spAutoFit/>
            </a:bodyPr>
            <a:lstStyle/>
            <a:p>
              <a:r>
                <a:rPr lang="en-US" b="1" smtClean="0"/>
                <a:t>D</a:t>
              </a:r>
              <a:endParaRPr lang="en-US" b="1"/>
            </a:p>
          </p:txBody>
        </p:sp>
        <p:sp>
          <p:nvSpPr>
            <p:cNvPr id="48" name="TextBox 47"/>
            <p:cNvSpPr txBox="1"/>
            <p:nvPr/>
          </p:nvSpPr>
          <p:spPr>
            <a:xfrm>
              <a:off x="5152116" y="2516688"/>
              <a:ext cx="325534" cy="369332"/>
            </a:xfrm>
            <a:prstGeom prst="rect">
              <a:avLst/>
            </a:prstGeom>
            <a:noFill/>
          </p:spPr>
          <p:txBody>
            <a:bodyPr wrap="square" rtlCol="0">
              <a:spAutoFit/>
            </a:bodyPr>
            <a:lstStyle/>
            <a:p>
              <a:r>
                <a:rPr lang="en-US" b="1" dirty="0" smtClean="0"/>
                <a:t>A</a:t>
              </a:r>
              <a:endParaRPr lang="en-US" b="1" dirty="0"/>
            </a:p>
          </p:txBody>
        </p:sp>
        <p:sp>
          <p:nvSpPr>
            <p:cNvPr id="49" name="TextBox 48"/>
            <p:cNvSpPr txBox="1"/>
            <p:nvPr/>
          </p:nvSpPr>
          <p:spPr>
            <a:xfrm>
              <a:off x="5164400" y="1646756"/>
              <a:ext cx="325534" cy="369332"/>
            </a:xfrm>
            <a:prstGeom prst="rect">
              <a:avLst/>
            </a:prstGeom>
            <a:noFill/>
          </p:spPr>
          <p:txBody>
            <a:bodyPr wrap="square" rtlCol="0">
              <a:spAutoFit/>
            </a:bodyPr>
            <a:lstStyle/>
            <a:p>
              <a:r>
                <a:rPr lang="en-US" b="1" dirty="0" smtClean="0"/>
                <a:t>B</a:t>
              </a:r>
              <a:endParaRPr lang="en-US" b="1" dirty="0"/>
            </a:p>
          </p:txBody>
        </p:sp>
        <p:sp>
          <p:nvSpPr>
            <p:cNvPr id="50" name="TextBox 49"/>
            <p:cNvSpPr txBox="1"/>
            <p:nvPr/>
          </p:nvSpPr>
          <p:spPr>
            <a:xfrm>
              <a:off x="5179756" y="744250"/>
              <a:ext cx="325534" cy="369332"/>
            </a:xfrm>
            <a:prstGeom prst="rect">
              <a:avLst/>
            </a:prstGeom>
            <a:noFill/>
          </p:spPr>
          <p:txBody>
            <a:bodyPr wrap="square" rtlCol="0">
              <a:spAutoFit/>
            </a:bodyPr>
            <a:lstStyle/>
            <a:p>
              <a:r>
                <a:rPr lang="en-US" b="1" dirty="0" smtClean="0"/>
                <a:t>C</a:t>
              </a:r>
              <a:endParaRPr lang="en-US" b="1" dirty="0"/>
            </a:p>
          </p:txBody>
        </p:sp>
        <p:cxnSp>
          <p:nvCxnSpPr>
            <p:cNvPr id="56" name="Straight Arrow Connector 55"/>
            <p:cNvCxnSpPr/>
            <p:nvPr/>
          </p:nvCxnSpPr>
          <p:spPr>
            <a:xfrm>
              <a:off x="6299561" y="999917"/>
              <a:ext cx="632640" cy="52090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58" name="Notched Right Arrow 57"/>
          <p:cNvSpPr/>
          <p:nvPr/>
        </p:nvSpPr>
        <p:spPr>
          <a:xfrm rot="7483052">
            <a:off x="2756929" y="3841202"/>
            <a:ext cx="973343" cy="369332"/>
          </a:xfrm>
          <a:prstGeom prst="notchedRigh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Notched Right Arrow 59"/>
          <p:cNvSpPr/>
          <p:nvPr/>
        </p:nvSpPr>
        <p:spPr>
          <a:xfrm rot="3173612">
            <a:off x="5130993" y="3806371"/>
            <a:ext cx="973343" cy="369332"/>
          </a:xfrm>
          <a:prstGeom prst="notchedRigh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5438318" y="5324042"/>
            <a:ext cx="259311" cy="25484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580963" y="1356638"/>
            <a:ext cx="2335775" cy="1569660"/>
          </a:xfrm>
          <a:prstGeom prst="rect">
            <a:avLst/>
          </a:prstGeom>
          <a:noFill/>
        </p:spPr>
        <p:txBody>
          <a:bodyPr wrap="square" rtlCol="0">
            <a:spAutoFit/>
          </a:bodyPr>
          <a:lstStyle/>
          <a:p>
            <a:pPr marL="342900" indent="-342900">
              <a:buAutoNum type="alphaUcPeriod"/>
            </a:pPr>
            <a:r>
              <a:rPr lang="en-US" sz="2400" b="1" dirty="0"/>
              <a:t>1</a:t>
            </a:r>
            <a:r>
              <a:rPr lang="en-US" sz="2400" b="1" dirty="0" smtClean="0"/>
              <a:t> </a:t>
            </a:r>
          </a:p>
          <a:p>
            <a:pPr marL="342900" indent="-342900">
              <a:buAutoNum type="alphaUcPeriod"/>
            </a:pPr>
            <a:r>
              <a:rPr lang="en-US" sz="2400" b="1" dirty="0"/>
              <a:t>2</a:t>
            </a:r>
            <a:endParaRPr lang="en-US" sz="2400" b="1" dirty="0" smtClean="0"/>
          </a:p>
          <a:p>
            <a:pPr marL="342900" indent="-342900">
              <a:buAutoNum type="alphaUcPeriod"/>
            </a:pPr>
            <a:r>
              <a:rPr lang="en-US" sz="2400" b="1" dirty="0" smtClean="0"/>
              <a:t>Both </a:t>
            </a:r>
          </a:p>
          <a:p>
            <a:pPr marL="342900" indent="-342900">
              <a:buAutoNum type="alphaUcPeriod"/>
            </a:pPr>
            <a:r>
              <a:rPr lang="en-US" sz="2400" b="1" dirty="0" smtClean="0"/>
              <a:t>None </a:t>
            </a:r>
            <a:endParaRPr lang="en-US" sz="2400" b="1" dirty="0"/>
          </a:p>
        </p:txBody>
      </p:sp>
      <p:sp>
        <p:nvSpPr>
          <p:cNvPr id="12" name="TextBox 11"/>
          <p:cNvSpPr txBox="1"/>
          <p:nvPr/>
        </p:nvSpPr>
        <p:spPr>
          <a:xfrm>
            <a:off x="1083286" y="3491500"/>
            <a:ext cx="532863" cy="523220"/>
          </a:xfrm>
          <a:prstGeom prst="rect">
            <a:avLst/>
          </a:prstGeom>
          <a:solidFill>
            <a:srgbClr val="FFFF00"/>
          </a:solidFill>
          <a:ln>
            <a:solidFill>
              <a:schemeClr val="tx1"/>
            </a:solidFill>
          </a:ln>
        </p:spPr>
        <p:txBody>
          <a:bodyPr wrap="square" rtlCol="0">
            <a:spAutoFit/>
          </a:bodyPr>
          <a:lstStyle/>
          <a:p>
            <a:pPr algn="ctr"/>
            <a:r>
              <a:rPr lang="en-US" sz="2800" b="1" smtClean="0"/>
              <a:t>1</a:t>
            </a:r>
            <a:endParaRPr lang="en-US" sz="2800" b="1"/>
          </a:p>
        </p:txBody>
      </p:sp>
      <p:sp>
        <p:nvSpPr>
          <p:cNvPr id="52" name="TextBox 51"/>
          <p:cNvSpPr txBox="1"/>
          <p:nvPr/>
        </p:nvSpPr>
        <p:spPr>
          <a:xfrm>
            <a:off x="7256981" y="3491500"/>
            <a:ext cx="532863" cy="523220"/>
          </a:xfrm>
          <a:prstGeom prst="rect">
            <a:avLst/>
          </a:prstGeom>
          <a:solidFill>
            <a:srgbClr val="FFFF00"/>
          </a:solidFill>
          <a:ln>
            <a:solidFill>
              <a:schemeClr val="tx1"/>
            </a:solidFill>
          </a:ln>
        </p:spPr>
        <p:txBody>
          <a:bodyPr wrap="square" rtlCol="0">
            <a:spAutoFit/>
          </a:bodyPr>
          <a:lstStyle/>
          <a:p>
            <a:pPr algn="ctr"/>
            <a:r>
              <a:rPr lang="en-US" sz="2800" b="1" dirty="0" smtClean="0"/>
              <a:t>2</a:t>
            </a:r>
            <a:endParaRPr lang="en-US" sz="2800" b="1" dirty="0"/>
          </a:p>
        </p:txBody>
      </p:sp>
      <p:sp>
        <p:nvSpPr>
          <p:cNvPr id="53" name="TextBox 52"/>
          <p:cNvSpPr txBox="1"/>
          <p:nvPr/>
        </p:nvSpPr>
        <p:spPr>
          <a:xfrm>
            <a:off x="1189611" y="1154519"/>
            <a:ext cx="1240787" cy="707886"/>
          </a:xfrm>
          <a:prstGeom prst="rect">
            <a:avLst/>
          </a:prstGeom>
          <a:noFill/>
        </p:spPr>
        <p:txBody>
          <a:bodyPr wrap="square" rtlCol="0">
            <a:spAutoFit/>
          </a:bodyPr>
          <a:lstStyle/>
          <a:p>
            <a:r>
              <a:rPr lang="en-US" sz="4000" smtClean="0">
                <a:solidFill>
                  <a:srgbClr val="FF0000"/>
                </a:solidFill>
              </a:rPr>
              <a:t>✔</a:t>
            </a:r>
            <a:endParaRPr lang="en-US" sz="4000">
              <a:solidFill>
                <a:srgbClr val="FF0000"/>
              </a:solidFill>
            </a:endParaRPr>
          </a:p>
        </p:txBody>
      </p:sp>
    </p:spTree>
    <p:extLst>
      <p:ext uri="{BB962C8B-B14F-4D97-AF65-F5344CB8AC3E}">
        <p14:creationId xmlns:p14="http://schemas.microsoft.com/office/powerpoint/2010/main" val="1916502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childTnLst>
                                </p:cTn>
                              </p:par>
                              <p:par>
                                <p:cTn id="7" presetID="0" presetClass="path" presetSubtype="0" repeatCount="indefinite" accel="50000" decel="50000" fill="hold" grpId="1" nodeType="withEffect">
                                  <p:stCondLst>
                                    <p:cond delay="0"/>
                                  </p:stCondLst>
                                  <p:endCondLst>
                                    <p:cond evt="onNext" delay="0">
                                      <p:tgtEl>
                                        <p:sldTgt/>
                                      </p:tgtEl>
                                    </p:cond>
                                  </p:endCondLst>
                                  <p:childTnLst>
                                    <p:animMotion origin="layout" path="M 0 0 L 0.00226 -0.1456 L 0.26042 0.14583 L 0.26042 0.14583 " pathEditMode="relative" ptsTypes="AAAA">
                                      <p:cBhvr>
                                        <p:cTn id="8" dur="5000" fill="hold"/>
                                        <p:tgtEl>
                                          <p:spTgt spid="55"/>
                                        </p:tgtEl>
                                        <p:attrNameLst>
                                          <p:attrName>ppt_x</p:attrName>
                                          <p:attrName>ppt_y</p:attrName>
                                        </p:attrNameLst>
                                      </p:cBhvr>
                                    </p:animMotion>
                                  </p:childTnLst>
                                </p:cTn>
                              </p:par>
                              <p:par>
                                <p:cTn id="9" presetID="1" presetClass="entr" presetSubtype="0"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par>
                                <p:cTn id="11" presetID="0" presetClass="path" presetSubtype="0" repeatCount="indefinite" accel="50000" decel="50000" fill="hold" grpId="1" nodeType="withEffect">
                                  <p:stCondLst>
                                    <p:cond delay="0"/>
                                  </p:stCondLst>
                                  <p:endCondLst>
                                    <p:cond evt="onNext" delay="0">
                                      <p:tgtEl>
                                        <p:sldTgt/>
                                      </p:tgtEl>
                                    </p:cond>
                                  </p:endCondLst>
                                  <p:childTnLst>
                                    <p:animMotion origin="layout" path="M -4.16667E-6 2.59259E-6 L 0.25452 0.13981 " pathEditMode="relative" rAng="0" ptsTypes="AA">
                                      <p:cBhvr>
                                        <p:cTn id="12" dur="5000" fill="hold"/>
                                        <p:tgtEl>
                                          <p:spTgt spid="51"/>
                                        </p:tgtEl>
                                        <p:attrNameLst>
                                          <p:attrName>ppt_x</p:attrName>
                                          <p:attrName>ppt_y</p:attrName>
                                        </p:attrNameLst>
                                      </p:cBhvr>
                                      <p:rCtr x="12726" y="6991"/>
                                    </p:animMotion>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5" grpId="1" animBg="1"/>
      <p:bldP spid="51" grpId="0" animBg="1"/>
      <p:bldP spid="51" grpId="1" animBg="1"/>
      <p:bldP spid="5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984997" y="1855038"/>
            <a:ext cx="3499884" cy="2192928"/>
            <a:chOff x="655825" y="704812"/>
            <a:chExt cx="8270462" cy="4179154"/>
          </a:xfrm>
        </p:grpSpPr>
        <p:sp>
          <p:nvSpPr>
            <p:cNvPr id="2" name="Right Triangle 1"/>
            <p:cNvSpPr/>
            <p:nvPr/>
          </p:nvSpPr>
          <p:spPr>
            <a:xfrm>
              <a:off x="2220686" y="1045028"/>
              <a:ext cx="4920342" cy="3439886"/>
            </a:xfrm>
            <a:prstGeom prst="rtTriangle">
              <a:avLst/>
            </a:prstGeom>
            <a:solidFill>
              <a:schemeClr val="bg2">
                <a:lumMod val="90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p:cNvCxnSpPr/>
            <p:nvPr/>
          </p:nvCxnSpPr>
          <p:spPr>
            <a:xfrm>
              <a:off x="1320800" y="1059542"/>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320800" y="2764971"/>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320800" y="4470399"/>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141028" y="4484914"/>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8157029" y="4180115"/>
              <a:ext cx="769258" cy="703851"/>
            </a:xfrm>
            <a:prstGeom prst="rect">
              <a:avLst/>
            </a:prstGeom>
            <a:noFill/>
          </p:spPr>
          <p:txBody>
            <a:bodyPr wrap="square" rtlCol="0">
              <a:spAutoFit/>
            </a:bodyPr>
            <a:lstStyle/>
            <a:p>
              <a:r>
                <a:rPr lang="en-US" b="1" smtClean="0"/>
                <a:t>D</a:t>
              </a:r>
              <a:endParaRPr lang="en-US" b="1"/>
            </a:p>
          </p:txBody>
        </p:sp>
        <p:sp>
          <p:nvSpPr>
            <p:cNvPr id="10" name="TextBox 9"/>
            <p:cNvSpPr txBox="1"/>
            <p:nvPr/>
          </p:nvSpPr>
          <p:spPr>
            <a:xfrm>
              <a:off x="655825" y="4082621"/>
              <a:ext cx="769259" cy="703851"/>
            </a:xfrm>
            <a:prstGeom prst="rect">
              <a:avLst/>
            </a:prstGeom>
            <a:noFill/>
          </p:spPr>
          <p:txBody>
            <a:bodyPr wrap="square" rtlCol="0">
              <a:spAutoFit/>
            </a:bodyPr>
            <a:lstStyle/>
            <a:p>
              <a:r>
                <a:rPr lang="en-US" b="1" dirty="0" smtClean="0"/>
                <a:t>A</a:t>
              </a:r>
              <a:endParaRPr lang="en-US" b="1" dirty="0"/>
            </a:p>
          </p:txBody>
        </p:sp>
        <p:sp>
          <p:nvSpPr>
            <p:cNvPr id="11" name="TextBox 10"/>
            <p:cNvSpPr txBox="1"/>
            <p:nvPr/>
          </p:nvSpPr>
          <p:spPr>
            <a:xfrm>
              <a:off x="684853" y="2424755"/>
              <a:ext cx="769259" cy="703851"/>
            </a:xfrm>
            <a:prstGeom prst="rect">
              <a:avLst/>
            </a:prstGeom>
            <a:noFill/>
          </p:spPr>
          <p:txBody>
            <a:bodyPr wrap="square" rtlCol="0">
              <a:spAutoFit/>
            </a:bodyPr>
            <a:lstStyle/>
            <a:p>
              <a:r>
                <a:rPr lang="en-US" b="1" dirty="0" smtClean="0"/>
                <a:t>B</a:t>
              </a:r>
              <a:endParaRPr lang="en-US" b="1" dirty="0"/>
            </a:p>
          </p:txBody>
        </p:sp>
        <p:sp>
          <p:nvSpPr>
            <p:cNvPr id="13" name="TextBox 12"/>
            <p:cNvSpPr txBox="1"/>
            <p:nvPr/>
          </p:nvSpPr>
          <p:spPr>
            <a:xfrm>
              <a:off x="721140" y="704812"/>
              <a:ext cx="769259" cy="703851"/>
            </a:xfrm>
            <a:prstGeom prst="rect">
              <a:avLst/>
            </a:prstGeom>
            <a:noFill/>
          </p:spPr>
          <p:txBody>
            <a:bodyPr wrap="square" rtlCol="0">
              <a:spAutoFit/>
            </a:bodyPr>
            <a:lstStyle/>
            <a:p>
              <a:r>
                <a:rPr lang="en-US" b="1" dirty="0" smtClean="0"/>
                <a:t>C</a:t>
              </a:r>
              <a:endParaRPr lang="en-US" b="1" dirty="0"/>
            </a:p>
          </p:txBody>
        </p:sp>
        <p:sp>
          <p:nvSpPr>
            <p:cNvPr id="20" name="Oval 19"/>
            <p:cNvSpPr/>
            <p:nvPr/>
          </p:nvSpPr>
          <p:spPr>
            <a:xfrm>
              <a:off x="1425084" y="2236115"/>
              <a:ext cx="612769" cy="485669"/>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p:cNvCxnSpPr/>
            <p:nvPr/>
          </p:nvCxnSpPr>
          <p:spPr>
            <a:xfrm>
              <a:off x="3367314" y="1192047"/>
              <a:ext cx="1494972" cy="99270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4" name="TextBox 23"/>
          <p:cNvSpPr txBox="1"/>
          <p:nvPr/>
        </p:nvSpPr>
        <p:spPr>
          <a:xfrm>
            <a:off x="506854" y="300517"/>
            <a:ext cx="8279187" cy="1200329"/>
          </a:xfrm>
          <a:prstGeom prst="rect">
            <a:avLst/>
          </a:prstGeom>
          <a:noFill/>
        </p:spPr>
        <p:txBody>
          <a:bodyPr wrap="square" rtlCol="0">
            <a:spAutoFit/>
          </a:bodyPr>
          <a:lstStyle/>
          <a:p>
            <a:r>
              <a:rPr lang="en-US" sz="2400" b="1" dirty="0"/>
              <a:t>Clicker </a:t>
            </a:r>
            <a:r>
              <a:rPr lang="en-US" sz="2400" b="1" dirty="0" smtClean="0"/>
              <a:t>Question-7: </a:t>
            </a:r>
            <a:endParaRPr lang="en-US" sz="2400" b="1" dirty="0"/>
          </a:p>
          <a:p>
            <a:r>
              <a:rPr lang="en-US" sz="2400" b="1" dirty="0" smtClean="0">
                <a:solidFill>
                  <a:srgbClr val="0432FF"/>
                </a:solidFill>
              </a:rPr>
              <a:t>Enzymes catalyze reactions by decreasing the activation energy (</a:t>
            </a:r>
            <a:r>
              <a:rPr lang="en-US" sz="2400" b="1" dirty="0" err="1" smtClean="0">
                <a:solidFill>
                  <a:srgbClr val="0432FF"/>
                </a:solidFill>
              </a:rPr>
              <a:t>Ea</a:t>
            </a:r>
            <a:r>
              <a:rPr lang="en-US" sz="2400" b="1" dirty="0" smtClean="0">
                <a:solidFill>
                  <a:srgbClr val="0432FF"/>
                </a:solidFill>
              </a:rPr>
              <a:t>) barrier of reactions. In this case, the </a:t>
            </a:r>
            <a:r>
              <a:rPr lang="en-US" sz="2400" b="1" dirty="0" err="1" smtClean="0">
                <a:solidFill>
                  <a:srgbClr val="0432FF"/>
                </a:solidFill>
              </a:rPr>
              <a:t>Ea</a:t>
            </a:r>
            <a:r>
              <a:rPr lang="en-US" sz="2400" b="1" dirty="0" smtClean="0">
                <a:solidFill>
                  <a:srgbClr val="0432FF"/>
                </a:solidFill>
              </a:rPr>
              <a:t> is represented by </a:t>
            </a:r>
          </a:p>
        </p:txBody>
      </p:sp>
      <p:grpSp>
        <p:nvGrpSpPr>
          <p:cNvPr id="19" name="Group 18"/>
          <p:cNvGrpSpPr/>
          <p:nvPr/>
        </p:nvGrpSpPr>
        <p:grpSpPr>
          <a:xfrm>
            <a:off x="4916655" y="1855038"/>
            <a:ext cx="3499884" cy="2192928"/>
            <a:chOff x="720244" y="3832066"/>
            <a:chExt cx="3499884" cy="2192928"/>
          </a:xfrm>
        </p:grpSpPr>
        <p:grpSp>
          <p:nvGrpSpPr>
            <p:cNvPr id="21" name="Group 20"/>
            <p:cNvGrpSpPr/>
            <p:nvPr/>
          </p:nvGrpSpPr>
          <p:grpSpPr>
            <a:xfrm>
              <a:off x="720244" y="3832066"/>
              <a:ext cx="3499884" cy="2192928"/>
              <a:chOff x="655825" y="704812"/>
              <a:chExt cx="8270462" cy="4179154"/>
            </a:xfrm>
          </p:grpSpPr>
          <p:sp>
            <p:nvSpPr>
              <p:cNvPr id="25" name="Right Triangle 24"/>
              <p:cNvSpPr/>
              <p:nvPr/>
            </p:nvSpPr>
            <p:spPr>
              <a:xfrm>
                <a:off x="2220686" y="2764972"/>
                <a:ext cx="4920341" cy="1719943"/>
              </a:xfrm>
              <a:prstGeom prst="rtTriangle">
                <a:avLst/>
              </a:prstGeom>
              <a:solidFill>
                <a:schemeClr val="bg2">
                  <a:lumMod val="90000"/>
                </a:schemeClr>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p:cNvCxnSpPr/>
              <p:nvPr/>
            </p:nvCxnSpPr>
            <p:spPr>
              <a:xfrm>
                <a:off x="1320800" y="1059542"/>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320800" y="2764971"/>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20800" y="4470399"/>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141028" y="4484914"/>
                <a:ext cx="89988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8157029" y="4180115"/>
                <a:ext cx="769258" cy="703851"/>
              </a:xfrm>
              <a:prstGeom prst="rect">
                <a:avLst/>
              </a:prstGeom>
              <a:noFill/>
            </p:spPr>
            <p:txBody>
              <a:bodyPr wrap="square" rtlCol="0">
                <a:spAutoFit/>
              </a:bodyPr>
              <a:lstStyle/>
              <a:p>
                <a:r>
                  <a:rPr lang="en-US" b="1" smtClean="0"/>
                  <a:t>D</a:t>
                </a:r>
                <a:endParaRPr lang="en-US" b="1"/>
              </a:p>
            </p:txBody>
          </p:sp>
          <p:sp>
            <p:nvSpPr>
              <p:cNvPr id="31" name="TextBox 30"/>
              <p:cNvSpPr txBox="1"/>
              <p:nvPr/>
            </p:nvSpPr>
            <p:spPr>
              <a:xfrm>
                <a:off x="655825" y="4082621"/>
                <a:ext cx="769259" cy="703851"/>
              </a:xfrm>
              <a:prstGeom prst="rect">
                <a:avLst/>
              </a:prstGeom>
              <a:noFill/>
            </p:spPr>
            <p:txBody>
              <a:bodyPr wrap="square" rtlCol="0">
                <a:spAutoFit/>
              </a:bodyPr>
              <a:lstStyle/>
              <a:p>
                <a:r>
                  <a:rPr lang="en-US" b="1" dirty="0" smtClean="0"/>
                  <a:t>A</a:t>
                </a:r>
                <a:endParaRPr lang="en-US" b="1" dirty="0"/>
              </a:p>
            </p:txBody>
          </p:sp>
          <p:sp>
            <p:nvSpPr>
              <p:cNvPr id="32" name="TextBox 31"/>
              <p:cNvSpPr txBox="1"/>
              <p:nvPr/>
            </p:nvSpPr>
            <p:spPr>
              <a:xfrm>
                <a:off x="684853" y="2424755"/>
                <a:ext cx="769259" cy="703851"/>
              </a:xfrm>
              <a:prstGeom prst="rect">
                <a:avLst/>
              </a:prstGeom>
              <a:noFill/>
            </p:spPr>
            <p:txBody>
              <a:bodyPr wrap="square" rtlCol="0">
                <a:spAutoFit/>
              </a:bodyPr>
              <a:lstStyle/>
              <a:p>
                <a:r>
                  <a:rPr lang="en-US" b="1" dirty="0" smtClean="0"/>
                  <a:t>B</a:t>
                </a:r>
                <a:endParaRPr lang="en-US" b="1" dirty="0"/>
              </a:p>
            </p:txBody>
          </p:sp>
          <p:sp>
            <p:nvSpPr>
              <p:cNvPr id="33" name="TextBox 32"/>
              <p:cNvSpPr txBox="1"/>
              <p:nvPr/>
            </p:nvSpPr>
            <p:spPr>
              <a:xfrm>
                <a:off x="721140" y="704812"/>
                <a:ext cx="769259" cy="703851"/>
              </a:xfrm>
              <a:prstGeom prst="rect">
                <a:avLst/>
              </a:prstGeom>
              <a:noFill/>
            </p:spPr>
            <p:txBody>
              <a:bodyPr wrap="square" rtlCol="0">
                <a:spAutoFit/>
              </a:bodyPr>
              <a:lstStyle/>
              <a:p>
                <a:r>
                  <a:rPr lang="en-US" b="1" dirty="0" smtClean="0"/>
                  <a:t>C</a:t>
                </a:r>
                <a:endParaRPr lang="en-US" b="1" dirty="0"/>
              </a:p>
            </p:txBody>
          </p:sp>
          <p:cxnSp>
            <p:nvCxnSpPr>
              <p:cNvPr id="39" name="Straight Arrow Connector 38"/>
              <p:cNvCxnSpPr/>
              <p:nvPr/>
            </p:nvCxnSpPr>
            <p:spPr>
              <a:xfrm>
                <a:off x="3367314" y="1192047"/>
                <a:ext cx="1494972" cy="99270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8" name="Straight Connector 17"/>
            <p:cNvCxnSpPr>
              <a:stCxn id="25" idx="2"/>
            </p:cNvCxnSpPr>
            <p:nvPr/>
          </p:nvCxnSpPr>
          <p:spPr>
            <a:xfrm flipV="1">
              <a:off x="1382460" y="4018204"/>
              <a:ext cx="0" cy="1797396"/>
            </a:xfrm>
            <a:prstGeom prst="line">
              <a:avLst/>
            </a:prstGeom>
            <a:ln w="28575"/>
          </p:spPr>
          <p:style>
            <a:lnRef idx="1">
              <a:schemeClr val="accent1"/>
            </a:lnRef>
            <a:fillRef idx="0">
              <a:schemeClr val="accent1"/>
            </a:fillRef>
            <a:effectRef idx="0">
              <a:schemeClr val="accent1"/>
            </a:effectRef>
            <a:fontRef idx="minor">
              <a:schemeClr val="tx1"/>
            </a:fontRef>
          </p:style>
        </p:cxnSp>
      </p:grpSp>
      <p:sp>
        <p:nvSpPr>
          <p:cNvPr id="60" name="Notched Right Arrow 59"/>
          <p:cNvSpPr/>
          <p:nvPr/>
        </p:nvSpPr>
        <p:spPr>
          <a:xfrm>
            <a:off x="3509114" y="2473893"/>
            <a:ext cx="973343" cy="369332"/>
          </a:xfrm>
          <a:prstGeom prst="notchedRigh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5309529" y="2662104"/>
            <a:ext cx="259311" cy="25484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964554" y="4339172"/>
            <a:ext cx="2335775" cy="2062103"/>
          </a:xfrm>
          <a:prstGeom prst="rect">
            <a:avLst/>
          </a:prstGeom>
          <a:noFill/>
        </p:spPr>
        <p:txBody>
          <a:bodyPr wrap="square" rtlCol="0">
            <a:spAutoFit/>
          </a:bodyPr>
          <a:lstStyle/>
          <a:p>
            <a:pPr marL="342900" indent="-342900">
              <a:buAutoNum type="alphaUcPeriod"/>
            </a:pPr>
            <a:r>
              <a:rPr lang="en-US" sz="3200" b="1" dirty="0" smtClean="0"/>
              <a:t> G</a:t>
            </a:r>
            <a:r>
              <a:rPr lang="en-US" sz="3200" b="1" baseline="-25000" dirty="0" smtClean="0"/>
              <a:t>C</a:t>
            </a:r>
            <a:r>
              <a:rPr lang="en-US" sz="3200" b="1" dirty="0" smtClean="0"/>
              <a:t>-G</a:t>
            </a:r>
            <a:r>
              <a:rPr lang="en-US" sz="3200" b="1" baseline="-25000" dirty="0" smtClean="0"/>
              <a:t>A </a:t>
            </a:r>
            <a:r>
              <a:rPr lang="en-US" sz="3200" b="1" dirty="0" smtClean="0"/>
              <a:t> </a:t>
            </a:r>
          </a:p>
          <a:p>
            <a:pPr marL="342900" indent="-342900">
              <a:buAutoNum type="alphaUcPeriod"/>
            </a:pPr>
            <a:r>
              <a:rPr lang="en-US" sz="3200" b="1" dirty="0" smtClean="0"/>
              <a:t> G</a:t>
            </a:r>
            <a:r>
              <a:rPr lang="en-US" sz="3200" b="1" baseline="-25000" dirty="0" smtClean="0"/>
              <a:t>C</a:t>
            </a:r>
            <a:r>
              <a:rPr lang="en-US" sz="3200" b="1" dirty="0" smtClean="0"/>
              <a:t>-G</a:t>
            </a:r>
            <a:r>
              <a:rPr lang="en-US" sz="3200" b="1" baseline="-25000" dirty="0" smtClean="0"/>
              <a:t>B </a:t>
            </a:r>
          </a:p>
          <a:p>
            <a:pPr marL="342900" indent="-342900">
              <a:buAutoNum type="alphaUcPeriod"/>
            </a:pPr>
            <a:r>
              <a:rPr lang="en-US" sz="3200" b="1" dirty="0" smtClean="0"/>
              <a:t> G</a:t>
            </a:r>
            <a:r>
              <a:rPr lang="en-US" sz="3200" b="1" baseline="-25000" dirty="0" smtClean="0"/>
              <a:t>C</a:t>
            </a:r>
            <a:r>
              <a:rPr lang="en-US" sz="3200" b="1" dirty="0" smtClean="0"/>
              <a:t>-G</a:t>
            </a:r>
            <a:r>
              <a:rPr lang="en-US" sz="3200" b="1" baseline="-25000" dirty="0" smtClean="0"/>
              <a:t>D </a:t>
            </a:r>
            <a:r>
              <a:rPr lang="en-US" sz="3200" b="1" dirty="0" smtClean="0"/>
              <a:t> </a:t>
            </a:r>
          </a:p>
          <a:p>
            <a:pPr marL="342900" indent="-342900">
              <a:buAutoNum type="alphaUcPeriod"/>
            </a:pPr>
            <a:r>
              <a:rPr lang="en-US" sz="3200" b="1" dirty="0" smtClean="0"/>
              <a:t> G</a:t>
            </a:r>
            <a:r>
              <a:rPr lang="en-US" sz="3200" b="1" baseline="-25000" dirty="0" smtClean="0"/>
              <a:t>B</a:t>
            </a:r>
            <a:r>
              <a:rPr lang="en-US" sz="3200" b="1" dirty="0" smtClean="0"/>
              <a:t>-G</a:t>
            </a:r>
            <a:r>
              <a:rPr lang="en-US" sz="3200" b="1" baseline="-25000" dirty="0" smtClean="0"/>
              <a:t>A </a:t>
            </a:r>
            <a:endParaRPr lang="en-US" sz="3200" b="1" baseline="-25000" dirty="0"/>
          </a:p>
        </p:txBody>
      </p:sp>
      <p:sp>
        <p:nvSpPr>
          <p:cNvPr id="34" name="TextBox 33"/>
          <p:cNvSpPr txBox="1"/>
          <p:nvPr/>
        </p:nvSpPr>
        <p:spPr>
          <a:xfrm>
            <a:off x="2362170" y="4745757"/>
            <a:ext cx="1240787" cy="707886"/>
          </a:xfrm>
          <a:prstGeom prst="rect">
            <a:avLst/>
          </a:prstGeom>
          <a:noFill/>
        </p:spPr>
        <p:txBody>
          <a:bodyPr wrap="square" rtlCol="0">
            <a:spAutoFit/>
          </a:bodyPr>
          <a:lstStyle/>
          <a:p>
            <a:r>
              <a:rPr lang="en-US" sz="4000" smtClean="0">
                <a:solidFill>
                  <a:srgbClr val="FF0000"/>
                </a:solidFill>
              </a:rPr>
              <a:t>✔</a:t>
            </a:r>
            <a:endParaRPr lang="en-US" sz="4000">
              <a:solidFill>
                <a:srgbClr val="FF0000"/>
              </a:solidFill>
            </a:endParaRPr>
          </a:p>
        </p:txBody>
      </p:sp>
    </p:spTree>
    <p:extLst>
      <p:ext uri="{BB962C8B-B14F-4D97-AF65-F5344CB8AC3E}">
        <p14:creationId xmlns:p14="http://schemas.microsoft.com/office/powerpoint/2010/main" val="1286411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childTnLst>
                                </p:cTn>
                              </p:par>
                              <p:par>
                                <p:cTn id="7" presetID="0" presetClass="path" presetSubtype="0" repeatCount="indefinite" accel="50000" decel="50000" fill="hold" grpId="1" nodeType="withEffect">
                                  <p:stCondLst>
                                    <p:cond delay="0"/>
                                  </p:stCondLst>
                                  <p:endCondLst>
                                    <p:cond evt="onNext" delay="0">
                                      <p:tgtEl>
                                        <p:sldTgt/>
                                      </p:tgtEl>
                                    </p:cond>
                                  </p:endCondLst>
                                  <p:childTnLst>
                                    <p:animMotion origin="layout" path="M -1.66667E-6 -2.96296E-6 L 0.25452 0.13982 " pathEditMode="relative" rAng="0" ptsTypes="AA">
                                      <p:cBhvr>
                                        <p:cTn id="8" dur="5000" fill="hold"/>
                                        <p:tgtEl>
                                          <p:spTgt spid="51"/>
                                        </p:tgtEl>
                                        <p:attrNameLst>
                                          <p:attrName>ppt_x</p:attrName>
                                          <p:attrName>ppt_y</p:attrName>
                                        </p:attrNameLst>
                                      </p:cBhvr>
                                      <p:rCtr x="12726" y="6991"/>
                                    </p:animMotion>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childTnLst>
                                    <p:set>
                                      <p:cBhvr>
                                        <p:cTn id="1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1" grpId="1" animBg="1"/>
      <p:bldP spid="34" grpId="0"/>
      <p:bldP spid="34"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533400"/>
            <a:ext cx="8229600" cy="2057400"/>
          </a:xfrm>
        </p:spPr>
        <p:txBody>
          <a:bodyPr>
            <a:noAutofit/>
          </a:bodyPr>
          <a:lstStyle/>
          <a:p>
            <a:r>
              <a:rPr lang="en-US" sz="2800" b="1" dirty="0" smtClean="0">
                <a:latin typeface="+mn-lt"/>
              </a:rPr>
              <a:t>Activity: 2: </a:t>
            </a:r>
            <a:br>
              <a:rPr lang="en-US" sz="2800" b="1" dirty="0" smtClean="0">
                <a:latin typeface="+mn-lt"/>
              </a:rPr>
            </a:br>
            <a:r>
              <a:rPr lang="en-US" sz="2800" b="1" dirty="0">
                <a:latin typeface="+mn-lt"/>
              </a:rPr>
              <a:t/>
            </a:r>
            <a:br>
              <a:rPr lang="en-US" sz="2800" b="1" dirty="0">
                <a:latin typeface="+mn-lt"/>
              </a:rPr>
            </a:br>
            <a:r>
              <a:rPr lang="en-US" sz="2800" b="1" dirty="0" smtClean="0">
                <a:latin typeface="+mn-lt"/>
              </a:rPr>
              <a:t>Interpret data from a trial to predict and draw the relative enzymatic reactions in graphical form</a:t>
            </a:r>
            <a:endParaRPr lang="en-US" sz="2800" b="1" dirty="0">
              <a:latin typeface="+mn-lt"/>
            </a:endParaRPr>
          </a:p>
        </p:txBody>
      </p:sp>
      <p:sp>
        <p:nvSpPr>
          <p:cNvPr id="5" name="Content Placeholder 4"/>
          <p:cNvSpPr>
            <a:spLocks noGrp="1"/>
          </p:cNvSpPr>
          <p:nvPr>
            <p:ph idx="1"/>
          </p:nvPr>
        </p:nvSpPr>
        <p:spPr>
          <a:xfrm>
            <a:off x="152400" y="2590800"/>
            <a:ext cx="8534400" cy="1652016"/>
          </a:xfrm>
        </p:spPr>
        <p:txBody>
          <a:bodyPr>
            <a:normAutofit/>
          </a:bodyPr>
          <a:lstStyle/>
          <a:p>
            <a:pPr marL="914400" lvl="2" indent="0">
              <a:buNone/>
            </a:pPr>
            <a:r>
              <a:rPr lang="en-US" sz="2400" dirty="0" smtClean="0"/>
              <a:t>The objective of this exercise is for you to interpret data from a series of treatments, and then create a graph for each treatment depicting the enzymatic process in terms of energy and the reaction progress.</a:t>
            </a:r>
            <a:endParaRPr lang="en-US" sz="2400" dirty="0"/>
          </a:p>
        </p:txBody>
      </p:sp>
    </p:spTree>
    <p:extLst>
      <p:ext uri="{BB962C8B-B14F-4D97-AF65-F5344CB8AC3E}">
        <p14:creationId xmlns:p14="http://schemas.microsoft.com/office/powerpoint/2010/main" val="10274268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1681" y="2089482"/>
            <a:ext cx="7780421" cy="523220"/>
          </a:xfrm>
          <a:prstGeom prst="rect">
            <a:avLst/>
          </a:prstGeom>
          <a:noFill/>
        </p:spPr>
        <p:txBody>
          <a:bodyPr wrap="square" rtlCol="0">
            <a:spAutoFit/>
          </a:bodyPr>
          <a:lstStyle/>
          <a:p>
            <a:r>
              <a:rPr lang="en-US" sz="2800" b="1" u="sng" dirty="0" smtClean="0">
                <a:solidFill>
                  <a:srgbClr val="0432FF"/>
                </a:solidFill>
              </a:rPr>
              <a:t>Learning Outcomes: </a:t>
            </a:r>
          </a:p>
        </p:txBody>
      </p:sp>
      <p:sp>
        <p:nvSpPr>
          <p:cNvPr id="3" name="TextBox 2"/>
          <p:cNvSpPr txBox="1"/>
          <p:nvPr/>
        </p:nvSpPr>
        <p:spPr>
          <a:xfrm>
            <a:off x="641681" y="550599"/>
            <a:ext cx="7780421" cy="1261884"/>
          </a:xfrm>
          <a:prstGeom prst="rect">
            <a:avLst/>
          </a:prstGeom>
          <a:noFill/>
        </p:spPr>
        <p:txBody>
          <a:bodyPr wrap="square" rtlCol="0">
            <a:spAutoFit/>
          </a:bodyPr>
          <a:lstStyle/>
          <a:p>
            <a:r>
              <a:rPr lang="en-US" sz="2800" b="1" u="sng" dirty="0" smtClean="0">
                <a:solidFill>
                  <a:srgbClr val="0432FF"/>
                </a:solidFill>
              </a:rPr>
              <a:t>Overall learning goals: </a:t>
            </a:r>
            <a:endParaRPr lang="en-US" sz="2800" b="1" dirty="0">
              <a:solidFill>
                <a:srgbClr val="0432FF"/>
              </a:solidFill>
            </a:endParaRPr>
          </a:p>
          <a:p>
            <a:r>
              <a:rPr lang="en-US" sz="2400" b="1" dirty="0" smtClean="0"/>
              <a:t>Is a given reaction spontaneous or not? </a:t>
            </a:r>
            <a:endParaRPr lang="en-US" sz="2400" b="1" dirty="0"/>
          </a:p>
          <a:p>
            <a:r>
              <a:rPr lang="en-US" sz="2400" b="1" dirty="0" smtClean="0"/>
              <a:t>Is an enzyme used or not? </a:t>
            </a:r>
          </a:p>
        </p:txBody>
      </p:sp>
      <p:sp>
        <p:nvSpPr>
          <p:cNvPr id="4" name="TextBox 3"/>
          <p:cNvSpPr txBox="1"/>
          <p:nvPr/>
        </p:nvSpPr>
        <p:spPr>
          <a:xfrm>
            <a:off x="641682" y="2612702"/>
            <a:ext cx="7780421" cy="3416320"/>
          </a:xfrm>
          <a:prstGeom prst="rect">
            <a:avLst/>
          </a:prstGeom>
          <a:noFill/>
        </p:spPr>
        <p:txBody>
          <a:bodyPr wrap="square" rtlCol="0">
            <a:spAutoFit/>
          </a:bodyPr>
          <a:lstStyle/>
          <a:p>
            <a:r>
              <a:rPr lang="en-US" sz="2400" b="1" dirty="0" smtClean="0"/>
              <a:t>Students will be able to: </a:t>
            </a:r>
          </a:p>
          <a:p>
            <a:pPr marL="514350" indent="-514350">
              <a:buAutoNum type="arabicParenR"/>
            </a:pPr>
            <a:r>
              <a:rPr lang="en-US" sz="2400" b="1" dirty="0" smtClean="0"/>
              <a:t>Predict spontaneity of reactions </a:t>
            </a:r>
          </a:p>
          <a:p>
            <a:pPr marL="514350" indent="-514350">
              <a:buAutoNum type="arabicParenR"/>
            </a:pPr>
            <a:endParaRPr lang="en-US" sz="2400" b="1" dirty="0" smtClean="0"/>
          </a:p>
          <a:p>
            <a:pPr marL="514350" indent="-514350">
              <a:buAutoNum type="arabicParenR"/>
            </a:pPr>
            <a:r>
              <a:rPr lang="en-US" sz="2400" b="1" dirty="0" smtClean="0"/>
              <a:t>Distinguish between enzyme-catalyzed and non-catalyzed reactions </a:t>
            </a:r>
          </a:p>
          <a:p>
            <a:pPr marL="971550" lvl="1" indent="-514350">
              <a:buFont typeface="Arial" charset="0"/>
              <a:buChar char="•"/>
            </a:pPr>
            <a:r>
              <a:rPr lang="en-US" sz="2400" b="1" dirty="0" smtClean="0"/>
              <a:t>Interpret data from graphs </a:t>
            </a:r>
          </a:p>
          <a:p>
            <a:pPr lvl="1"/>
            <a:endParaRPr lang="en-US" sz="2400" b="1" dirty="0" smtClean="0"/>
          </a:p>
          <a:p>
            <a:pPr marL="514350" indent="-514350">
              <a:buAutoNum type="arabicParenR"/>
            </a:pPr>
            <a:r>
              <a:rPr lang="en-US" sz="2400" b="1" dirty="0" smtClean="0"/>
              <a:t>Develop hypotheses about potential uses of enzymes in commercial and personal applications </a:t>
            </a:r>
          </a:p>
        </p:txBody>
      </p:sp>
    </p:spTree>
    <p:extLst>
      <p:ext uri="{BB962C8B-B14F-4D97-AF65-F5344CB8AC3E}">
        <p14:creationId xmlns:p14="http://schemas.microsoft.com/office/powerpoint/2010/main" val="16332945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Hypothesis</a:t>
            </a:r>
            <a:endParaRPr lang="en-US" dirty="0"/>
          </a:p>
        </p:txBody>
      </p:sp>
      <p:sp>
        <p:nvSpPr>
          <p:cNvPr id="3" name="Content Placeholder 2"/>
          <p:cNvSpPr>
            <a:spLocks noGrp="1"/>
          </p:cNvSpPr>
          <p:nvPr>
            <p:ph idx="1"/>
          </p:nvPr>
        </p:nvSpPr>
        <p:spPr/>
        <p:txBody>
          <a:bodyPr/>
          <a:lstStyle/>
          <a:p>
            <a:pPr marL="0" indent="0">
              <a:buNone/>
            </a:pPr>
            <a:r>
              <a:rPr lang="en-US" dirty="0" smtClean="0"/>
              <a:t>Adding an enzyme (saliva) to a food will increase the rate of a chemical reaction (browning of an apple).</a:t>
            </a:r>
            <a:endParaRPr lang="en-US" dirty="0"/>
          </a:p>
        </p:txBody>
      </p:sp>
    </p:spTree>
    <p:extLst>
      <p:ext uri="{BB962C8B-B14F-4D97-AF65-F5344CB8AC3E}">
        <p14:creationId xmlns:p14="http://schemas.microsoft.com/office/powerpoint/2010/main" val="34561522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latin typeface="+mn-lt"/>
              </a:rPr>
              <a:t>Experimental design</a:t>
            </a:r>
            <a:endParaRPr lang="en-US" sz="2800" b="1" dirty="0">
              <a:latin typeface="+mn-lt"/>
            </a:endParaRPr>
          </a:p>
        </p:txBody>
      </p:sp>
      <p:sp>
        <p:nvSpPr>
          <p:cNvPr id="3" name="Content Placeholder 2"/>
          <p:cNvSpPr>
            <a:spLocks noGrp="1"/>
          </p:cNvSpPr>
          <p:nvPr>
            <p:ph idx="1"/>
          </p:nvPr>
        </p:nvSpPr>
        <p:spPr/>
        <p:txBody>
          <a:bodyPr>
            <a:normAutofit/>
          </a:bodyPr>
          <a:lstStyle/>
          <a:p>
            <a:r>
              <a:rPr lang="en-US" sz="2400" dirty="0" smtClean="0"/>
              <a:t>Several </a:t>
            </a:r>
            <a:r>
              <a:rPr lang="en-US" sz="2400" dirty="0" smtClean="0"/>
              <a:t>apples, </a:t>
            </a:r>
            <a:r>
              <a:rPr lang="en-US" sz="2400" dirty="0" smtClean="0"/>
              <a:t>picked from a tree growing on East Ave. in </a:t>
            </a:r>
            <a:r>
              <a:rPr lang="en-US" sz="2400" dirty="0" smtClean="0"/>
              <a:t>Clintonville, </a:t>
            </a:r>
            <a:r>
              <a:rPr lang="en-US" sz="2400" dirty="0" smtClean="0"/>
              <a:t>were skinned and ground to a pulp using a blender. </a:t>
            </a:r>
          </a:p>
          <a:p>
            <a:r>
              <a:rPr lang="en-US" sz="2400" dirty="0" smtClean="0"/>
              <a:t>Water was added to ensure blending was even. All treatments were made from this mixture. </a:t>
            </a:r>
            <a:endParaRPr lang="en-US" sz="2400" dirty="0" smtClean="0"/>
          </a:p>
          <a:p>
            <a:r>
              <a:rPr lang="en-US" sz="2400" dirty="0" smtClean="0"/>
              <a:t>Several treatments were made from this mixture</a:t>
            </a:r>
            <a:endParaRPr lang="en-US" sz="2400" dirty="0" smtClean="0"/>
          </a:p>
          <a:p>
            <a:r>
              <a:rPr lang="en-US" sz="2400" dirty="0" smtClean="0"/>
              <a:t>Observations were made every 5 </a:t>
            </a:r>
            <a:r>
              <a:rPr lang="en-US" sz="2400" dirty="0" smtClean="0"/>
              <a:t>minutes, </a:t>
            </a:r>
            <a:r>
              <a:rPr lang="en-US" sz="2400" dirty="0" smtClean="0"/>
              <a:t>and compared to the color chart on the next slide to quantify the change</a:t>
            </a:r>
            <a:r>
              <a:rPr lang="en-US" sz="2400" dirty="0" smtClean="0"/>
              <a:t>.</a:t>
            </a:r>
          </a:p>
          <a:p>
            <a:r>
              <a:rPr lang="en-US" sz="2400" dirty="0" smtClean="0"/>
              <a:t>It is assumed a change of color indicates a chemical reaction.</a:t>
            </a:r>
            <a:endParaRPr lang="en-US" sz="2400" dirty="0"/>
          </a:p>
        </p:txBody>
      </p:sp>
    </p:spTree>
    <p:extLst>
      <p:ext uri="{BB962C8B-B14F-4D97-AF65-F5344CB8AC3E}">
        <p14:creationId xmlns:p14="http://schemas.microsoft.com/office/powerpoint/2010/main" val="467430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83514"/>
            <a:ext cx="7886700" cy="1325563"/>
          </a:xfrm>
        </p:spPr>
        <p:txBody>
          <a:bodyPr>
            <a:normAutofit/>
          </a:bodyPr>
          <a:lstStyle/>
          <a:p>
            <a:pPr algn="ctr"/>
            <a:r>
              <a:rPr lang="en-US" sz="2800" b="1" smtClean="0">
                <a:latin typeface="+mn-lt"/>
              </a:rPr>
              <a:t>Color Chart </a:t>
            </a:r>
            <a:endParaRPr lang="en-US" sz="2800" b="1" dirty="0">
              <a:latin typeface="+mn-lt"/>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38250" y="1293908"/>
            <a:ext cx="6667500" cy="4333875"/>
          </a:xfrm>
        </p:spPr>
      </p:pic>
      <p:sp>
        <p:nvSpPr>
          <p:cNvPr id="3" name="TextBox 2"/>
          <p:cNvSpPr txBox="1"/>
          <p:nvPr/>
        </p:nvSpPr>
        <p:spPr>
          <a:xfrm>
            <a:off x="628650" y="5725568"/>
            <a:ext cx="7536942" cy="830997"/>
          </a:xfrm>
          <a:prstGeom prst="rect">
            <a:avLst/>
          </a:prstGeom>
          <a:noFill/>
        </p:spPr>
        <p:txBody>
          <a:bodyPr wrap="square" rtlCol="0">
            <a:spAutoFit/>
          </a:bodyPr>
          <a:lstStyle/>
          <a:p>
            <a:r>
              <a:rPr lang="en-US" sz="2400" b="1" dirty="0" smtClean="0"/>
              <a:t>* Only used the chart for shading (columns/#’s) and not tone (rows/letters)</a:t>
            </a:r>
            <a:endParaRPr lang="en-US" sz="2400" b="1" dirty="0"/>
          </a:p>
        </p:txBody>
      </p:sp>
    </p:spTree>
    <p:extLst>
      <p:ext uri="{BB962C8B-B14F-4D97-AF65-F5344CB8AC3E}">
        <p14:creationId xmlns:p14="http://schemas.microsoft.com/office/powerpoint/2010/main" val="17795824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15962"/>
          </a:xfrm>
        </p:spPr>
        <p:txBody>
          <a:bodyPr>
            <a:normAutofit/>
          </a:bodyPr>
          <a:lstStyle/>
          <a:p>
            <a:pPr algn="ctr"/>
            <a:r>
              <a:rPr lang="en-US" sz="3200" b="1" dirty="0" smtClean="0">
                <a:latin typeface="+mn-lt"/>
              </a:rPr>
              <a:t>Treatments</a:t>
            </a:r>
            <a:endParaRPr lang="en-US" sz="3200" b="1" dirty="0">
              <a:latin typeface="+mn-lt"/>
            </a:endParaRPr>
          </a:p>
        </p:txBody>
      </p:sp>
      <p:sp>
        <p:nvSpPr>
          <p:cNvPr id="3" name="Content Placeholder 2"/>
          <p:cNvSpPr>
            <a:spLocks noGrp="1"/>
          </p:cNvSpPr>
          <p:nvPr>
            <p:ph idx="1"/>
          </p:nvPr>
        </p:nvSpPr>
        <p:spPr>
          <a:xfrm>
            <a:off x="48768" y="715962"/>
            <a:ext cx="8638032" cy="5715000"/>
          </a:xfrm>
        </p:spPr>
        <p:txBody>
          <a:bodyPr>
            <a:normAutofit fontScale="92500" lnSpcReduction="10000"/>
          </a:bodyPr>
          <a:lstStyle/>
          <a:p>
            <a:pPr marL="457200" lvl="1" indent="0">
              <a:buNone/>
            </a:pPr>
            <a:r>
              <a:rPr lang="en-US" b="1" u="sng" dirty="0" smtClean="0"/>
              <a:t>Cold</a:t>
            </a:r>
          </a:p>
          <a:p>
            <a:pPr marL="914400" lvl="2" indent="0">
              <a:buNone/>
            </a:pPr>
            <a:r>
              <a:rPr lang="en-US" b="1" dirty="0" smtClean="0"/>
              <a:t>A tablespoon of freshly ground apple is spread out in a small bowl exposing it to air. The bowl is placed in a refrigerator  at approximately 4 C°</a:t>
            </a:r>
          </a:p>
          <a:p>
            <a:pPr lvl="2"/>
            <a:endParaRPr lang="en-US" b="1" dirty="0" smtClean="0"/>
          </a:p>
          <a:p>
            <a:pPr marL="457200" lvl="1" indent="0">
              <a:buNone/>
            </a:pPr>
            <a:r>
              <a:rPr lang="en-US" b="1" u="sng" dirty="0" smtClean="0"/>
              <a:t>Cold + Enzyme</a:t>
            </a:r>
          </a:p>
          <a:p>
            <a:pPr marL="914400" lvl="2" indent="0">
              <a:buNone/>
            </a:pPr>
            <a:r>
              <a:rPr lang="en-US" b="1" dirty="0" smtClean="0"/>
              <a:t>A tablespoon of freshly ground apple is spread out in a small bowl exposing it to air. Approximately ½ of a teaspoon of saliva was applied, and then mixed with a chop stick for 1 minute. The bowl is placed in a refrigerator  at approximately 4 C°</a:t>
            </a:r>
          </a:p>
          <a:p>
            <a:pPr lvl="2"/>
            <a:endParaRPr lang="en-US" b="1" dirty="0" smtClean="0"/>
          </a:p>
          <a:p>
            <a:pPr marL="457200" lvl="1" indent="0">
              <a:buNone/>
            </a:pPr>
            <a:r>
              <a:rPr lang="en-US" b="1" u="sng" dirty="0" smtClean="0"/>
              <a:t>Ambient</a:t>
            </a:r>
          </a:p>
          <a:p>
            <a:pPr marL="914400" lvl="2" indent="0">
              <a:buNone/>
            </a:pPr>
            <a:r>
              <a:rPr lang="en-US" b="1" dirty="0" smtClean="0"/>
              <a:t>A tablespoon of freshly ground apple is spread out in a small bowl exposing it to air. It was left on a counter top at approximately 18 C°</a:t>
            </a:r>
          </a:p>
          <a:p>
            <a:pPr lvl="2"/>
            <a:endParaRPr lang="en-US" b="1" dirty="0" smtClean="0"/>
          </a:p>
          <a:p>
            <a:pPr marL="457200" lvl="1" indent="0">
              <a:buNone/>
            </a:pPr>
            <a:r>
              <a:rPr lang="en-US" b="1" u="sng" dirty="0" smtClean="0"/>
              <a:t>Ambient + Enzyme</a:t>
            </a:r>
          </a:p>
          <a:p>
            <a:pPr marL="914400" lvl="2" indent="0">
              <a:buNone/>
            </a:pPr>
            <a:r>
              <a:rPr lang="en-US" b="1" dirty="0" smtClean="0"/>
              <a:t>A tablespoon of freshly ground apple is spread out in a small bowl exposing it to air. Approximately ½ of a teaspoon of saliva was applied, and then mixed with a chop stick for 1 minute. It was left on a counter top at approximately 18 C°</a:t>
            </a:r>
          </a:p>
          <a:p>
            <a:pPr lvl="2"/>
            <a:endParaRPr lang="en-US" b="1" dirty="0" smtClean="0"/>
          </a:p>
          <a:p>
            <a:pPr lvl="2"/>
            <a:endParaRPr lang="en-US" b="1" dirty="0" smtClean="0"/>
          </a:p>
          <a:p>
            <a:pPr marL="0" indent="0">
              <a:buNone/>
            </a:pPr>
            <a:endParaRPr lang="en-US" b="1" dirty="0" smtClean="0"/>
          </a:p>
          <a:p>
            <a:endParaRPr lang="en-US" b="1" dirty="0"/>
          </a:p>
        </p:txBody>
      </p:sp>
    </p:spTree>
    <p:extLst>
      <p:ext uri="{BB962C8B-B14F-4D97-AF65-F5344CB8AC3E}">
        <p14:creationId xmlns:p14="http://schemas.microsoft.com/office/powerpoint/2010/main" val="14379055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15962"/>
          </a:xfrm>
        </p:spPr>
        <p:txBody>
          <a:bodyPr>
            <a:normAutofit/>
          </a:bodyPr>
          <a:lstStyle/>
          <a:p>
            <a:pPr algn="ctr"/>
            <a:r>
              <a:rPr lang="en-US" sz="3200" b="1" dirty="0" smtClean="0">
                <a:latin typeface="+mn-lt"/>
              </a:rPr>
              <a:t>Predictions</a:t>
            </a:r>
            <a:endParaRPr lang="en-US" sz="3200" b="1" dirty="0">
              <a:latin typeface="+mn-lt"/>
            </a:endParaRPr>
          </a:p>
        </p:txBody>
      </p:sp>
      <p:sp>
        <p:nvSpPr>
          <p:cNvPr id="3" name="Content Placeholder 2"/>
          <p:cNvSpPr>
            <a:spLocks noGrp="1"/>
          </p:cNvSpPr>
          <p:nvPr>
            <p:ph idx="1"/>
          </p:nvPr>
        </p:nvSpPr>
        <p:spPr>
          <a:xfrm>
            <a:off x="48768" y="715962"/>
            <a:ext cx="8638032" cy="4233409"/>
          </a:xfrm>
        </p:spPr>
        <p:txBody>
          <a:bodyPr>
            <a:normAutofit/>
          </a:bodyPr>
          <a:lstStyle/>
          <a:p>
            <a:pPr marL="457200" lvl="1" indent="0">
              <a:buNone/>
            </a:pPr>
            <a:endParaRPr lang="en-US" b="1" u="sng" dirty="0" smtClean="0"/>
          </a:p>
          <a:p>
            <a:pPr marL="457200" lvl="1" indent="0">
              <a:buNone/>
            </a:pPr>
            <a:r>
              <a:rPr lang="en-US" b="1" dirty="0" smtClean="0"/>
              <a:t>Order the rate of reactions (browning) relative to one another for each of the four treatments</a:t>
            </a:r>
            <a:endParaRPr lang="en-US" b="1" dirty="0"/>
          </a:p>
          <a:p>
            <a:pPr marL="457200" lvl="1" indent="0">
              <a:buNone/>
            </a:pPr>
            <a:endParaRPr lang="en-US" b="1" u="sng" dirty="0" smtClean="0"/>
          </a:p>
          <a:p>
            <a:pPr marL="457200" lvl="1" indent="0">
              <a:buNone/>
            </a:pPr>
            <a:r>
              <a:rPr lang="en-US" b="1" u="sng" dirty="0" smtClean="0"/>
              <a:t>Cold</a:t>
            </a:r>
          </a:p>
          <a:p>
            <a:pPr marL="457200" lvl="1" indent="0">
              <a:buNone/>
            </a:pPr>
            <a:endParaRPr lang="en-US" b="1" u="sng" dirty="0" smtClean="0"/>
          </a:p>
          <a:p>
            <a:pPr marL="457200" lvl="1" indent="0">
              <a:buNone/>
            </a:pPr>
            <a:r>
              <a:rPr lang="en-US" b="1" u="sng" dirty="0" smtClean="0"/>
              <a:t>Cold </a:t>
            </a:r>
            <a:r>
              <a:rPr lang="en-US" b="1" u="sng" dirty="0" smtClean="0"/>
              <a:t>+ Enzyme</a:t>
            </a:r>
          </a:p>
          <a:p>
            <a:pPr lvl="2"/>
            <a:endParaRPr lang="en-US" b="1" dirty="0" smtClean="0"/>
          </a:p>
          <a:p>
            <a:pPr marL="457200" lvl="1" indent="0">
              <a:buNone/>
            </a:pPr>
            <a:r>
              <a:rPr lang="en-US" b="1" u="sng" dirty="0" smtClean="0"/>
              <a:t>Ambient</a:t>
            </a:r>
          </a:p>
          <a:p>
            <a:pPr lvl="2"/>
            <a:endParaRPr lang="en-US" b="1" dirty="0" smtClean="0"/>
          </a:p>
          <a:p>
            <a:pPr marL="457200" lvl="1" indent="0">
              <a:buNone/>
            </a:pPr>
            <a:r>
              <a:rPr lang="en-US" b="1" u="sng" dirty="0" smtClean="0"/>
              <a:t>Ambient + Enzyme</a:t>
            </a:r>
          </a:p>
          <a:p>
            <a:pPr lvl="2"/>
            <a:endParaRPr lang="en-US" b="1" dirty="0" smtClean="0"/>
          </a:p>
          <a:p>
            <a:pPr lvl="2"/>
            <a:endParaRPr lang="en-US" b="1" dirty="0" smtClean="0"/>
          </a:p>
          <a:p>
            <a:pPr marL="0" indent="0">
              <a:buNone/>
            </a:pPr>
            <a:endParaRPr lang="en-US" b="1" dirty="0" smtClean="0"/>
          </a:p>
          <a:p>
            <a:endParaRPr lang="en-US" b="1" dirty="0"/>
          </a:p>
        </p:txBody>
      </p:sp>
      <p:sp>
        <p:nvSpPr>
          <p:cNvPr id="4" name="TextBox 3"/>
          <p:cNvSpPr txBox="1"/>
          <p:nvPr/>
        </p:nvSpPr>
        <p:spPr>
          <a:xfrm>
            <a:off x="1886857" y="5457371"/>
            <a:ext cx="4898842" cy="461665"/>
          </a:xfrm>
          <a:prstGeom prst="rect">
            <a:avLst/>
          </a:prstGeom>
          <a:noFill/>
        </p:spPr>
        <p:txBody>
          <a:bodyPr wrap="none" rtlCol="0">
            <a:spAutoFit/>
          </a:bodyPr>
          <a:lstStyle/>
          <a:p>
            <a:r>
              <a:rPr lang="en-US" sz="2400" b="1" dirty="0" smtClean="0"/>
              <a:t>Results are graphed on the next slide</a:t>
            </a:r>
            <a:endParaRPr lang="en-US" sz="2400" b="1" dirty="0"/>
          </a:p>
        </p:txBody>
      </p:sp>
    </p:spTree>
    <p:extLst>
      <p:ext uri="{BB962C8B-B14F-4D97-AF65-F5344CB8AC3E}">
        <p14:creationId xmlns:p14="http://schemas.microsoft.com/office/powerpoint/2010/main" val="20305751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val="149844979"/>
              </p:ext>
            </p:extLst>
          </p:nvPr>
        </p:nvGraphicFramePr>
        <p:xfrm>
          <a:off x="0" y="0"/>
          <a:ext cx="9144000" cy="6553200"/>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p:cNvSpPr txBox="1"/>
          <p:nvPr/>
        </p:nvSpPr>
        <p:spPr>
          <a:xfrm>
            <a:off x="1640130" y="101603"/>
            <a:ext cx="6387454" cy="523220"/>
          </a:xfrm>
          <a:prstGeom prst="rect">
            <a:avLst/>
          </a:prstGeom>
          <a:noFill/>
        </p:spPr>
        <p:txBody>
          <a:bodyPr wrap="none" rtlCol="0">
            <a:spAutoFit/>
          </a:bodyPr>
          <a:lstStyle/>
          <a:p>
            <a:r>
              <a:rPr lang="en-US" sz="2800" dirty="0" smtClean="0"/>
              <a:t>Browning of the four treatments over time</a:t>
            </a:r>
            <a:endParaRPr lang="en-US" sz="2800" dirty="0"/>
          </a:p>
        </p:txBody>
      </p:sp>
    </p:spTree>
    <p:extLst>
      <p:ext uri="{BB962C8B-B14F-4D97-AF65-F5344CB8AC3E}">
        <p14:creationId xmlns:p14="http://schemas.microsoft.com/office/powerpoint/2010/main" val="12452000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04193" y="228600"/>
            <a:ext cx="8110039" cy="1200329"/>
          </a:xfrm>
          <a:prstGeom prst="rect">
            <a:avLst/>
          </a:prstGeom>
          <a:noFill/>
        </p:spPr>
        <p:txBody>
          <a:bodyPr wrap="square" rtlCol="0">
            <a:spAutoFit/>
          </a:bodyPr>
          <a:lstStyle/>
          <a:p>
            <a:r>
              <a:rPr lang="en-US" sz="2400" b="1" dirty="0" smtClean="0"/>
              <a:t>Use this template to draw the enzymatic reaction for each of the four treatments. Make sure each of the four graphs are relative to each other.</a:t>
            </a:r>
            <a:endParaRPr lang="en-US" sz="2400" b="1" dirty="0"/>
          </a:p>
        </p:txBody>
      </p:sp>
      <p:graphicFrame>
        <p:nvGraphicFramePr>
          <p:cNvPr id="6" name="Chart 5"/>
          <p:cNvGraphicFramePr>
            <a:graphicFrameLocks/>
          </p:cNvGraphicFramePr>
          <p:nvPr>
            <p:extLst>
              <p:ext uri="{D42A27DB-BD31-4B8C-83A1-F6EECF244321}">
                <p14:modId xmlns:p14="http://schemas.microsoft.com/office/powerpoint/2010/main" val="808263473"/>
              </p:ext>
            </p:extLst>
          </p:nvPr>
        </p:nvGraphicFramePr>
        <p:xfrm>
          <a:off x="1066800" y="1905000"/>
          <a:ext cx="6381750" cy="45577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482767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048" y="399288"/>
            <a:ext cx="8229600" cy="2106168"/>
          </a:xfrm>
        </p:spPr>
        <p:txBody>
          <a:bodyPr>
            <a:noAutofit/>
          </a:bodyPr>
          <a:lstStyle/>
          <a:p>
            <a:r>
              <a:rPr lang="en-US" sz="2800" b="1" dirty="0" smtClean="0">
                <a:latin typeface="+mn-lt"/>
              </a:rPr>
              <a:t>Use the graphs you just drew depicting each of the treatments to answer the following questions on the next four slides </a:t>
            </a:r>
            <a:endParaRPr lang="en-US" sz="2800" b="1" dirty="0">
              <a:latin typeface="+mn-lt"/>
            </a:endParaRPr>
          </a:p>
        </p:txBody>
      </p:sp>
    </p:spTree>
    <p:extLst>
      <p:ext uri="{BB962C8B-B14F-4D97-AF65-F5344CB8AC3E}">
        <p14:creationId xmlns:p14="http://schemas.microsoft.com/office/powerpoint/2010/main" val="19915943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a:graphicFrameLocks/>
          </p:cNvGraphicFramePr>
          <p:nvPr>
            <p:extLst/>
          </p:nvPr>
        </p:nvGraphicFramePr>
        <p:xfrm>
          <a:off x="-57150" y="2300288"/>
          <a:ext cx="6381750" cy="4557712"/>
        </p:xfrm>
        <a:graphic>
          <a:graphicData uri="http://schemas.openxmlformats.org/drawingml/2006/chart">
            <c:chart xmlns:c="http://schemas.openxmlformats.org/drawingml/2006/chart" xmlns:r="http://schemas.openxmlformats.org/officeDocument/2006/relationships" r:id="rId2"/>
          </a:graphicData>
        </a:graphic>
      </p:graphicFrame>
      <p:sp>
        <p:nvSpPr>
          <p:cNvPr id="12" name="Freeform 11"/>
          <p:cNvSpPr/>
          <p:nvPr/>
        </p:nvSpPr>
        <p:spPr>
          <a:xfrm>
            <a:off x="708725" y="2835645"/>
            <a:ext cx="4339525" cy="3387006"/>
          </a:xfrm>
          <a:custGeom>
            <a:avLst/>
            <a:gdLst>
              <a:gd name="connsiteX0" fmla="*/ 0 w 4339525"/>
              <a:gd name="connsiteY0" fmla="*/ 1852674 h 3387006"/>
              <a:gd name="connsiteX1" fmla="*/ 1844298 w 4339525"/>
              <a:gd name="connsiteY1" fmla="*/ 39372 h 3387006"/>
              <a:gd name="connsiteX2" fmla="*/ 4339525 w 4339525"/>
              <a:gd name="connsiteY2" fmla="*/ 3387006 h 3387006"/>
            </a:gdLst>
            <a:ahLst/>
            <a:cxnLst>
              <a:cxn ang="0">
                <a:pos x="connsiteX0" y="connsiteY0"/>
              </a:cxn>
              <a:cxn ang="0">
                <a:pos x="connsiteX1" y="connsiteY1"/>
              </a:cxn>
              <a:cxn ang="0">
                <a:pos x="connsiteX2" y="connsiteY2"/>
              </a:cxn>
            </a:cxnLst>
            <a:rect l="l" t="t" r="r" b="b"/>
            <a:pathLst>
              <a:path w="4339525" h="3387006">
                <a:moveTo>
                  <a:pt x="0" y="1852674"/>
                </a:moveTo>
                <a:cubicBezTo>
                  <a:pt x="560522" y="818162"/>
                  <a:pt x="1121044" y="-216350"/>
                  <a:pt x="1844298" y="39372"/>
                </a:cubicBezTo>
                <a:cubicBezTo>
                  <a:pt x="2567552" y="295094"/>
                  <a:pt x="3967566" y="3087372"/>
                  <a:pt x="4339525" y="3387006"/>
                </a:cubicBezTo>
              </a:path>
            </a:pathLst>
          </a:cu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724224" y="3908488"/>
            <a:ext cx="4267200" cy="2307029"/>
          </a:xfrm>
          <a:custGeom>
            <a:avLst/>
            <a:gdLst>
              <a:gd name="connsiteX0" fmla="*/ 0 w 4267200"/>
              <a:gd name="connsiteY0" fmla="*/ 768514 h 2307029"/>
              <a:gd name="connsiteX1" fmla="*/ 1596571 w 4267200"/>
              <a:gd name="connsiteY1" fmla="*/ 71829 h 2307029"/>
              <a:gd name="connsiteX2" fmla="*/ 4267200 w 4267200"/>
              <a:gd name="connsiteY2" fmla="*/ 2307029 h 2307029"/>
            </a:gdLst>
            <a:ahLst/>
            <a:cxnLst>
              <a:cxn ang="0">
                <a:pos x="connsiteX0" y="connsiteY0"/>
              </a:cxn>
              <a:cxn ang="0">
                <a:pos x="connsiteX1" y="connsiteY1"/>
              </a:cxn>
              <a:cxn ang="0">
                <a:pos x="connsiteX2" y="connsiteY2"/>
              </a:cxn>
            </a:cxnLst>
            <a:rect l="l" t="t" r="r" b="b"/>
            <a:pathLst>
              <a:path w="4267200" h="2307029">
                <a:moveTo>
                  <a:pt x="0" y="768514"/>
                </a:moveTo>
                <a:cubicBezTo>
                  <a:pt x="442685" y="291962"/>
                  <a:pt x="885371" y="-184590"/>
                  <a:pt x="1596571" y="71829"/>
                </a:cubicBezTo>
                <a:cubicBezTo>
                  <a:pt x="2307771" y="328248"/>
                  <a:pt x="3287485" y="1317638"/>
                  <a:pt x="4267200" y="2307029"/>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685800" y="762000"/>
            <a:ext cx="184731" cy="369332"/>
          </a:xfrm>
          <a:prstGeom prst="rect">
            <a:avLst/>
          </a:prstGeom>
          <a:noFill/>
        </p:spPr>
        <p:txBody>
          <a:bodyPr wrap="none" rtlCol="0">
            <a:spAutoFit/>
          </a:bodyPr>
          <a:lstStyle/>
          <a:p>
            <a:endParaRPr lang="en-US" dirty="0"/>
          </a:p>
        </p:txBody>
      </p:sp>
      <p:sp>
        <p:nvSpPr>
          <p:cNvPr id="18" name="TextBox 17"/>
          <p:cNvSpPr txBox="1"/>
          <p:nvPr/>
        </p:nvSpPr>
        <p:spPr>
          <a:xfrm>
            <a:off x="329184" y="341294"/>
            <a:ext cx="8255722" cy="954107"/>
          </a:xfrm>
          <a:prstGeom prst="rect">
            <a:avLst/>
          </a:prstGeom>
          <a:noFill/>
        </p:spPr>
        <p:txBody>
          <a:bodyPr wrap="none" rtlCol="0">
            <a:spAutoFit/>
          </a:bodyPr>
          <a:lstStyle/>
          <a:p>
            <a:r>
              <a:rPr lang="en-US" sz="2800" b="1" dirty="0"/>
              <a:t>Clicker </a:t>
            </a:r>
            <a:r>
              <a:rPr lang="en-US" sz="2800" b="1" dirty="0" smtClean="0"/>
              <a:t>Question-8: </a:t>
            </a:r>
            <a:endParaRPr lang="en-US" sz="2800" b="1" dirty="0"/>
          </a:p>
          <a:p>
            <a:r>
              <a:rPr lang="en-US" sz="2800" b="1" dirty="0" smtClean="0">
                <a:solidFill>
                  <a:srgbClr val="0432FF"/>
                </a:solidFill>
              </a:rPr>
              <a:t>Which line depicts the reaction of the </a:t>
            </a:r>
            <a:r>
              <a:rPr lang="en-US" sz="2800" b="1" u="sng" dirty="0" smtClean="0">
                <a:solidFill>
                  <a:srgbClr val="0432FF"/>
                </a:solidFill>
              </a:rPr>
              <a:t>‘cold’ </a:t>
            </a:r>
            <a:r>
              <a:rPr lang="en-US" sz="2800" b="1" dirty="0" smtClean="0">
                <a:solidFill>
                  <a:srgbClr val="0432FF"/>
                </a:solidFill>
              </a:rPr>
              <a:t>treatment</a:t>
            </a:r>
            <a:endParaRPr lang="en-US" sz="2800" b="1" dirty="0">
              <a:solidFill>
                <a:srgbClr val="0432FF"/>
              </a:solidFill>
            </a:endParaRPr>
          </a:p>
        </p:txBody>
      </p:sp>
      <p:sp>
        <p:nvSpPr>
          <p:cNvPr id="2" name="TextBox 1"/>
          <p:cNvSpPr txBox="1"/>
          <p:nvPr/>
        </p:nvSpPr>
        <p:spPr>
          <a:xfrm>
            <a:off x="4724400" y="1600200"/>
            <a:ext cx="386709" cy="2031325"/>
          </a:xfrm>
          <a:prstGeom prst="rect">
            <a:avLst/>
          </a:prstGeom>
          <a:noFill/>
        </p:spPr>
        <p:txBody>
          <a:bodyPr wrap="none" rtlCol="0">
            <a:spAutoFit/>
          </a:bodyPr>
          <a:lstStyle/>
          <a:p>
            <a:r>
              <a:rPr lang="en-US" b="1" dirty="0" smtClean="0"/>
              <a:t>A.</a:t>
            </a:r>
          </a:p>
          <a:p>
            <a:r>
              <a:rPr lang="en-US" b="1" dirty="0" smtClean="0"/>
              <a:t> </a:t>
            </a:r>
          </a:p>
          <a:p>
            <a:r>
              <a:rPr lang="en-US" b="1" dirty="0" smtClean="0"/>
              <a:t>B.</a:t>
            </a:r>
          </a:p>
          <a:p>
            <a:endParaRPr lang="en-US" b="1" dirty="0" smtClean="0"/>
          </a:p>
          <a:p>
            <a:r>
              <a:rPr lang="en-US" b="1" dirty="0" smtClean="0"/>
              <a:t>C.</a:t>
            </a:r>
          </a:p>
          <a:p>
            <a:endParaRPr lang="en-US" b="1" dirty="0" smtClean="0"/>
          </a:p>
          <a:p>
            <a:r>
              <a:rPr lang="en-US" b="1" dirty="0" smtClean="0"/>
              <a:t>D.</a:t>
            </a:r>
            <a:endParaRPr lang="en-US" b="1" dirty="0"/>
          </a:p>
        </p:txBody>
      </p:sp>
      <p:cxnSp>
        <p:nvCxnSpPr>
          <p:cNvPr id="4" name="Straight Connector 3"/>
          <p:cNvCxnSpPr/>
          <p:nvPr/>
        </p:nvCxnSpPr>
        <p:spPr>
          <a:xfrm>
            <a:off x="5181600" y="1828800"/>
            <a:ext cx="104775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181600" y="2362200"/>
            <a:ext cx="1047750" cy="0"/>
          </a:xfrm>
          <a:prstGeom prst="line">
            <a:avLst/>
          </a:prstGeom>
          <a:ln w="254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181600" y="2895600"/>
            <a:ext cx="1047750" cy="0"/>
          </a:xfrm>
          <a:prstGeom prst="line">
            <a:avLst/>
          </a:prstGeom>
          <a:ln w="2540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181600" y="3429000"/>
            <a:ext cx="1047750" cy="0"/>
          </a:xfrm>
          <a:prstGeom prst="line">
            <a:avLst/>
          </a:prstGeom>
          <a:ln w="254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62527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a:graphicFrameLocks/>
          </p:cNvGraphicFramePr>
          <p:nvPr>
            <p:extLst/>
          </p:nvPr>
        </p:nvGraphicFramePr>
        <p:xfrm>
          <a:off x="-57150" y="2300288"/>
          <a:ext cx="6381750" cy="4557712"/>
        </p:xfrm>
        <a:graphic>
          <a:graphicData uri="http://schemas.openxmlformats.org/drawingml/2006/chart">
            <c:chart xmlns:c="http://schemas.openxmlformats.org/drawingml/2006/chart" xmlns:r="http://schemas.openxmlformats.org/officeDocument/2006/relationships" r:id="rId2"/>
          </a:graphicData>
        </a:graphic>
      </p:graphicFrame>
      <p:sp>
        <p:nvSpPr>
          <p:cNvPr id="12" name="Freeform 11"/>
          <p:cNvSpPr/>
          <p:nvPr/>
        </p:nvSpPr>
        <p:spPr>
          <a:xfrm>
            <a:off x="708725" y="2835645"/>
            <a:ext cx="4339525" cy="3387006"/>
          </a:xfrm>
          <a:custGeom>
            <a:avLst/>
            <a:gdLst>
              <a:gd name="connsiteX0" fmla="*/ 0 w 4339525"/>
              <a:gd name="connsiteY0" fmla="*/ 1852674 h 3387006"/>
              <a:gd name="connsiteX1" fmla="*/ 1844298 w 4339525"/>
              <a:gd name="connsiteY1" fmla="*/ 39372 h 3387006"/>
              <a:gd name="connsiteX2" fmla="*/ 4339525 w 4339525"/>
              <a:gd name="connsiteY2" fmla="*/ 3387006 h 3387006"/>
            </a:gdLst>
            <a:ahLst/>
            <a:cxnLst>
              <a:cxn ang="0">
                <a:pos x="connsiteX0" y="connsiteY0"/>
              </a:cxn>
              <a:cxn ang="0">
                <a:pos x="connsiteX1" y="connsiteY1"/>
              </a:cxn>
              <a:cxn ang="0">
                <a:pos x="connsiteX2" y="connsiteY2"/>
              </a:cxn>
            </a:cxnLst>
            <a:rect l="l" t="t" r="r" b="b"/>
            <a:pathLst>
              <a:path w="4339525" h="3387006">
                <a:moveTo>
                  <a:pt x="0" y="1852674"/>
                </a:moveTo>
                <a:cubicBezTo>
                  <a:pt x="560522" y="818162"/>
                  <a:pt x="1121044" y="-216350"/>
                  <a:pt x="1844298" y="39372"/>
                </a:cubicBezTo>
                <a:cubicBezTo>
                  <a:pt x="2567552" y="295094"/>
                  <a:pt x="3967566" y="3087372"/>
                  <a:pt x="4339525" y="3387006"/>
                </a:cubicBezTo>
              </a:path>
            </a:pathLst>
          </a:cu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724224" y="3908488"/>
            <a:ext cx="4267200" cy="2307029"/>
          </a:xfrm>
          <a:custGeom>
            <a:avLst/>
            <a:gdLst>
              <a:gd name="connsiteX0" fmla="*/ 0 w 4267200"/>
              <a:gd name="connsiteY0" fmla="*/ 768514 h 2307029"/>
              <a:gd name="connsiteX1" fmla="*/ 1596571 w 4267200"/>
              <a:gd name="connsiteY1" fmla="*/ 71829 h 2307029"/>
              <a:gd name="connsiteX2" fmla="*/ 4267200 w 4267200"/>
              <a:gd name="connsiteY2" fmla="*/ 2307029 h 2307029"/>
            </a:gdLst>
            <a:ahLst/>
            <a:cxnLst>
              <a:cxn ang="0">
                <a:pos x="connsiteX0" y="connsiteY0"/>
              </a:cxn>
              <a:cxn ang="0">
                <a:pos x="connsiteX1" y="connsiteY1"/>
              </a:cxn>
              <a:cxn ang="0">
                <a:pos x="connsiteX2" y="connsiteY2"/>
              </a:cxn>
            </a:cxnLst>
            <a:rect l="l" t="t" r="r" b="b"/>
            <a:pathLst>
              <a:path w="4267200" h="2307029">
                <a:moveTo>
                  <a:pt x="0" y="768514"/>
                </a:moveTo>
                <a:cubicBezTo>
                  <a:pt x="442685" y="291962"/>
                  <a:pt x="885371" y="-184590"/>
                  <a:pt x="1596571" y="71829"/>
                </a:cubicBezTo>
                <a:cubicBezTo>
                  <a:pt x="2307771" y="328248"/>
                  <a:pt x="3287485" y="1317638"/>
                  <a:pt x="4267200" y="2307029"/>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685800" y="762000"/>
            <a:ext cx="184731" cy="369332"/>
          </a:xfrm>
          <a:prstGeom prst="rect">
            <a:avLst/>
          </a:prstGeom>
          <a:noFill/>
        </p:spPr>
        <p:txBody>
          <a:bodyPr wrap="none" rtlCol="0">
            <a:spAutoFit/>
          </a:bodyPr>
          <a:lstStyle/>
          <a:p>
            <a:endParaRPr lang="en-US" dirty="0"/>
          </a:p>
        </p:txBody>
      </p:sp>
      <p:sp>
        <p:nvSpPr>
          <p:cNvPr id="18" name="TextBox 17"/>
          <p:cNvSpPr txBox="1"/>
          <p:nvPr/>
        </p:nvSpPr>
        <p:spPr>
          <a:xfrm>
            <a:off x="146304" y="288276"/>
            <a:ext cx="8668511" cy="1384995"/>
          </a:xfrm>
          <a:prstGeom prst="rect">
            <a:avLst/>
          </a:prstGeom>
          <a:noFill/>
        </p:spPr>
        <p:txBody>
          <a:bodyPr wrap="square" rtlCol="0">
            <a:spAutoFit/>
          </a:bodyPr>
          <a:lstStyle/>
          <a:p>
            <a:r>
              <a:rPr lang="en-US" sz="2800" b="1" dirty="0"/>
              <a:t>Clicker </a:t>
            </a:r>
            <a:r>
              <a:rPr lang="en-US" sz="2800" b="1" dirty="0" smtClean="0"/>
              <a:t>Question-9: </a:t>
            </a:r>
            <a:endParaRPr lang="en-US" sz="2800" b="1" dirty="0"/>
          </a:p>
          <a:p>
            <a:r>
              <a:rPr lang="en-US" sz="2800" b="1" dirty="0" smtClean="0">
                <a:solidFill>
                  <a:srgbClr val="0432FF"/>
                </a:solidFill>
              </a:rPr>
              <a:t>Which line depicts the reaction of the </a:t>
            </a:r>
            <a:r>
              <a:rPr lang="en-US" sz="2800" b="1" u="sng" dirty="0" smtClean="0">
                <a:solidFill>
                  <a:srgbClr val="0432FF"/>
                </a:solidFill>
              </a:rPr>
              <a:t>‘cold + enzyme’</a:t>
            </a:r>
            <a:r>
              <a:rPr lang="en-US" sz="2800" b="1" dirty="0" smtClean="0">
                <a:solidFill>
                  <a:srgbClr val="0432FF"/>
                </a:solidFill>
              </a:rPr>
              <a:t> treatment</a:t>
            </a:r>
            <a:endParaRPr lang="en-US" sz="2800" b="1" dirty="0">
              <a:solidFill>
                <a:srgbClr val="0432FF"/>
              </a:solidFill>
            </a:endParaRPr>
          </a:p>
        </p:txBody>
      </p:sp>
      <p:sp>
        <p:nvSpPr>
          <p:cNvPr id="2" name="TextBox 1"/>
          <p:cNvSpPr txBox="1"/>
          <p:nvPr/>
        </p:nvSpPr>
        <p:spPr>
          <a:xfrm>
            <a:off x="4724400" y="1600200"/>
            <a:ext cx="386709" cy="2031325"/>
          </a:xfrm>
          <a:prstGeom prst="rect">
            <a:avLst/>
          </a:prstGeom>
          <a:noFill/>
        </p:spPr>
        <p:txBody>
          <a:bodyPr wrap="none" rtlCol="0">
            <a:spAutoFit/>
          </a:bodyPr>
          <a:lstStyle/>
          <a:p>
            <a:r>
              <a:rPr lang="en-US" b="1" dirty="0" smtClean="0"/>
              <a:t>A.</a:t>
            </a:r>
          </a:p>
          <a:p>
            <a:r>
              <a:rPr lang="en-US" b="1" dirty="0" smtClean="0"/>
              <a:t> </a:t>
            </a:r>
          </a:p>
          <a:p>
            <a:r>
              <a:rPr lang="en-US" b="1" dirty="0" smtClean="0"/>
              <a:t>B.</a:t>
            </a:r>
          </a:p>
          <a:p>
            <a:endParaRPr lang="en-US" b="1" dirty="0" smtClean="0"/>
          </a:p>
          <a:p>
            <a:r>
              <a:rPr lang="en-US" b="1" dirty="0" smtClean="0"/>
              <a:t>C.</a:t>
            </a:r>
          </a:p>
          <a:p>
            <a:endParaRPr lang="en-US" b="1" dirty="0" smtClean="0"/>
          </a:p>
          <a:p>
            <a:r>
              <a:rPr lang="en-US" b="1" dirty="0" smtClean="0"/>
              <a:t>D.</a:t>
            </a:r>
            <a:endParaRPr lang="en-US" b="1" dirty="0"/>
          </a:p>
        </p:txBody>
      </p:sp>
      <p:cxnSp>
        <p:nvCxnSpPr>
          <p:cNvPr id="4" name="Straight Connector 3"/>
          <p:cNvCxnSpPr/>
          <p:nvPr/>
        </p:nvCxnSpPr>
        <p:spPr>
          <a:xfrm>
            <a:off x="5181600" y="1828800"/>
            <a:ext cx="104775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181600" y="2362200"/>
            <a:ext cx="1047750" cy="0"/>
          </a:xfrm>
          <a:prstGeom prst="line">
            <a:avLst/>
          </a:prstGeom>
          <a:ln w="254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181600" y="2895600"/>
            <a:ext cx="1047750" cy="0"/>
          </a:xfrm>
          <a:prstGeom prst="line">
            <a:avLst/>
          </a:prstGeom>
          <a:ln w="2540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181600" y="3429000"/>
            <a:ext cx="1047750" cy="0"/>
          </a:xfrm>
          <a:prstGeom prst="line">
            <a:avLst/>
          </a:prstGeom>
          <a:ln w="254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70814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8765" y="1199408"/>
            <a:ext cx="7944592" cy="646331"/>
          </a:xfrm>
          <a:prstGeom prst="rect">
            <a:avLst/>
          </a:prstGeom>
          <a:noFill/>
        </p:spPr>
        <p:txBody>
          <a:bodyPr wrap="square" rtlCol="0">
            <a:spAutoFit/>
          </a:bodyPr>
          <a:lstStyle/>
          <a:p>
            <a:r>
              <a:rPr lang="en-US" b="1" dirty="0" smtClean="0">
                <a:solidFill>
                  <a:srgbClr val="0432FF"/>
                </a:solidFill>
              </a:rPr>
              <a:t>Spontaneous reactions</a:t>
            </a:r>
            <a:r>
              <a:rPr lang="en-US" dirty="0" smtClean="0">
                <a:solidFill>
                  <a:srgbClr val="0432FF"/>
                </a:solidFill>
              </a:rPr>
              <a:t>: </a:t>
            </a:r>
            <a:r>
              <a:rPr lang="en-US" dirty="0" smtClean="0"/>
              <a:t>occur without any outside intervention when given enough time </a:t>
            </a:r>
          </a:p>
        </p:txBody>
      </p:sp>
      <p:sp>
        <p:nvSpPr>
          <p:cNvPr id="3" name="TextBox 2"/>
          <p:cNvSpPr txBox="1"/>
          <p:nvPr/>
        </p:nvSpPr>
        <p:spPr>
          <a:xfrm>
            <a:off x="498763" y="403761"/>
            <a:ext cx="7944593" cy="461665"/>
          </a:xfrm>
          <a:prstGeom prst="rect">
            <a:avLst/>
          </a:prstGeom>
          <a:noFill/>
        </p:spPr>
        <p:txBody>
          <a:bodyPr wrap="square" rtlCol="0">
            <a:spAutoFit/>
          </a:bodyPr>
          <a:lstStyle/>
          <a:p>
            <a:r>
              <a:rPr lang="en-US" sz="2400" b="1" dirty="0" smtClean="0">
                <a:solidFill>
                  <a:srgbClr val="FF0000"/>
                </a:solidFill>
              </a:rPr>
              <a:t>What are spontaneous and non-spontaneous reactions? </a:t>
            </a:r>
            <a:endParaRPr lang="en-US" sz="2400" b="1" dirty="0">
              <a:solidFill>
                <a:srgbClr val="FF0000"/>
              </a:solidFill>
            </a:endParaRPr>
          </a:p>
        </p:txBody>
      </p:sp>
      <p:sp>
        <p:nvSpPr>
          <p:cNvPr id="14" name="TextBox 13"/>
          <p:cNvSpPr txBox="1"/>
          <p:nvPr/>
        </p:nvSpPr>
        <p:spPr>
          <a:xfrm>
            <a:off x="1043722" y="1914912"/>
            <a:ext cx="2648858" cy="461665"/>
          </a:xfrm>
          <a:prstGeom prst="rect">
            <a:avLst/>
          </a:prstGeom>
          <a:noFill/>
        </p:spPr>
        <p:txBody>
          <a:bodyPr wrap="square" rtlCol="0">
            <a:spAutoFit/>
          </a:bodyPr>
          <a:lstStyle/>
          <a:p>
            <a:r>
              <a:rPr lang="en-US" sz="2400" b="1" dirty="0" smtClean="0">
                <a:solidFill>
                  <a:srgbClr val="0432FF"/>
                </a:solidFill>
              </a:rPr>
              <a:t>Spontaneous! </a:t>
            </a:r>
            <a:endParaRPr lang="en-US" sz="2400" b="1" dirty="0">
              <a:solidFill>
                <a:srgbClr val="0432FF"/>
              </a:solidFill>
            </a:endParaRPr>
          </a:p>
        </p:txBody>
      </p:sp>
      <p:sp>
        <p:nvSpPr>
          <p:cNvPr id="23" name="TextBox 22"/>
          <p:cNvSpPr txBox="1"/>
          <p:nvPr/>
        </p:nvSpPr>
        <p:spPr>
          <a:xfrm>
            <a:off x="5687807" y="2208179"/>
            <a:ext cx="2648858" cy="461665"/>
          </a:xfrm>
          <a:prstGeom prst="rect">
            <a:avLst/>
          </a:prstGeom>
          <a:noFill/>
        </p:spPr>
        <p:txBody>
          <a:bodyPr wrap="square" rtlCol="0">
            <a:spAutoFit/>
          </a:bodyPr>
          <a:lstStyle/>
          <a:p>
            <a:r>
              <a:rPr lang="en-US" sz="2400" b="1" dirty="0" smtClean="0">
                <a:solidFill>
                  <a:srgbClr val="FF0000"/>
                </a:solidFill>
              </a:rPr>
              <a:t>Non-Spontaneous! </a:t>
            </a:r>
            <a:endParaRPr lang="en-US" sz="2400" b="1" dirty="0">
              <a:solidFill>
                <a:srgbClr val="FF0000"/>
              </a:solidFill>
            </a:endParaRPr>
          </a:p>
        </p:txBody>
      </p:sp>
      <p:cxnSp>
        <p:nvCxnSpPr>
          <p:cNvPr id="10" name="Straight Connector 9"/>
          <p:cNvCxnSpPr/>
          <p:nvPr/>
        </p:nvCxnSpPr>
        <p:spPr>
          <a:xfrm flipH="1">
            <a:off x="4504750" y="3083682"/>
            <a:ext cx="3962594" cy="3006222"/>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75" name="Group 74"/>
          <p:cNvGrpSpPr/>
          <p:nvPr/>
        </p:nvGrpSpPr>
        <p:grpSpPr>
          <a:xfrm rot="498157">
            <a:off x="3964391" y="3741220"/>
            <a:ext cx="2307783" cy="2071726"/>
            <a:chOff x="317523" y="3449386"/>
            <a:chExt cx="2722750" cy="2409158"/>
          </a:xfrm>
        </p:grpSpPr>
        <p:grpSp>
          <p:nvGrpSpPr>
            <p:cNvPr id="29" name="Group 28"/>
            <p:cNvGrpSpPr/>
            <p:nvPr/>
          </p:nvGrpSpPr>
          <p:grpSpPr>
            <a:xfrm>
              <a:off x="701631" y="3933768"/>
              <a:ext cx="2338642" cy="1924776"/>
              <a:chOff x="1576520" y="3616570"/>
              <a:chExt cx="1278824" cy="1401997"/>
            </a:xfrm>
          </p:grpSpPr>
          <p:sp>
            <p:nvSpPr>
              <p:cNvPr id="15" name="Oval 14"/>
              <p:cNvSpPr/>
              <p:nvPr/>
            </p:nvSpPr>
            <p:spPr>
              <a:xfrm>
                <a:off x="1689609" y="4508205"/>
                <a:ext cx="479432" cy="510362"/>
              </a:xfrm>
              <a:prstGeom prst="ellipse">
                <a:avLst/>
              </a:prstGeom>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375912" y="3616570"/>
                <a:ext cx="479432" cy="510362"/>
              </a:xfrm>
              <a:prstGeom prst="ellipse">
                <a:avLst/>
              </a:prstGeom>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iangle 15"/>
              <p:cNvSpPr/>
              <p:nvPr/>
            </p:nvSpPr>
            <p:spPr>
              <a:xfrm rot="18940023">
                <a:off x="1576520" y="4010836"/>
                <a:ext cx="1087775" cy="384627"/>
              </a:xfrm>
              <a:prstGeom prst="triangle">
                <a:avLst>
                  <a:gd name="adj" fmla="val 49213"/>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p:nvPr/>
            </p:nvCxnSpPr>
            <p:spPr>
              <a:xfrm flipH="1">
                <a:off x="1753404" y="3806455"/>
                <a:ext cx="479432" cy="510362"/>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956272" y="3763925"/>
                <a:ext cx="276564" cy="4253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2232836" y="3785190"/>
                <a:ext cx="0" cy="233918"/>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grpSp>
        <p:cxnSp>
          <p:nvCxnSpPr>
            <p:cNvPr id="37" name="Straight Connector 36"/>
            <p:cNvCxnSpPr/>
            <p:nvPr/>
          </p:nvCxnSpPr>
          <p:spPr>
            <a:xfrm>
              <a:off x="869113" y="4088856"/>
              <a:ext cx="294954" cy="55758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8" name="Group 47"/>
            <p:cNvGrpSpPr/>
            <p:nvPr/>
          </p:nvGrpSpPr>
          <p:grpSpPr>
            <a:xfrm>
              <a:off x="956930" y="4136066"/>
              <a:ext cx="966201" cy="1083456"/>
              <a:chOff x="956930" y="4136066"/>
              <a:chExt cx="966201" cy="1083456"/>
            </a:xfrm>
          </p:grpSpPr>
          <p:grpSp>
            <p:nvGrpSpPr>
              <p:cNvPr id="36" name="Group 35"/>
              <p:cNvGrpSpPr/>
              <p:nvPr/>
            </p:nvGrpSpPr>
            <p:grpSpPr>
              <a:xfrm>
                <a:off x="1134171" y="4587317"/>
                <a:ext cx="622512" cy="632205"/>
                <a:chOff x="1346821" y="4544787"/>
                <a:chExt cx="622512" cy="632205"/>
              </a:xfrm>
            </p:grpSpPr>
            <p:cxnSp>
              <p:nvCxnSpPr>
                <p:cNvPr id="31" name="Straight Connector 30"/>
                <p:cNvCxnSpPr/>
                <p:nvPr/>
              </p:nvCxnSpPr>
              <p:spPr>
                <a:xfrm>
                  <a:off x="1346821" y="4544787"/>
                  <a:ext cx="605745" cy="63220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361949" y="4585651"/>
                  <a:ext cx="607384" cy="18323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9" name="Straight Connector 38"/>
              <p:cNvCxnSpPr/>
              <p:nvPr/>
            </p:nvCxnSpPr>
            <p:spPr>
              <a:xfrm flipV="1">
                <a:off x="956930" y="4136066"/>
                <a:ext cx="719932" cy="118869"/>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1019293" y="4338637"/>
                <a:ext cx="903838" cy="64062"/>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1" name="Group 60"/>
            <p:cNvGrpSpPr/>
            <p:nvPr/>
          </p:nvGrpSpPr>
          <p:grpSpPr>
            <a:xfrm>
              <a:off x="1718650" y="4780374"/>
              <a:ext cx="230127" cy="413938"/>
              <a:chOff x="1718650" y="4780374"/>
              <a:chExt cx="230127" cy="413938"/>
            </a:xfrm>
          </p:grpSpPr>
          <p:cxnSp>
            <p:nvCxnSpPr>
              <p:cNvPr id="51" name="Straight Connector 50"/>
              <p:cNvCxnSpPr/>
              <p:nvPr/>
            </p:nvCxnSpPr>
            <p:spPr>
              <a:xfrm flipH="1">
                <a:off x="1731746" y="5000718"/>
                <a:ext cx="95987" cy="19359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1735417" y="4780374"/>
                <a:ext cx="81363" cy="208127"/>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9" name="Oval 48"/>
              <p:cNvSpPr/>
              <p:nvPr/>
            </p:nvSpPr>
            <p:spPr>
              <a:xfrm>
                <a:off x="1718650" y="4895120"/>
                <a:ext cx="230127" cy="144183"/>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73"/>
            <p:cNvGrpSpPr/>
            <p:nvPr/>
          </p:nvGrpSpPr>
          <p:grpSpPr>
            <a:xfrm>
              <a:off x="317523" y="3449386"/>
              <a:ext cx="727475" cy="719667"/>
              <a:chOff x="4369458" y="2540000"/>
              <a:chExt cx="727475" cy="719667"/>
            </a:xfrm>
          </p:grpSpPr>
          <p:sp>
            <p:nvSpPr>
              <p:cNvPr id="65" name="Oval 64"/>
              <p:cNvSpPr/>
              <p:nvPr/>
            </p:nvSpPr>
            <p:spPr>
              <a:xfrm>
                <a:off x="4401879" y="2540000"/>
                <a:ext cx="695054" cy="719667"/>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Arc 67"/>
              <p:cNvSpPr/>
              <p:nvPr/>
            </p:nvSpPr>
            <p:spPr>
              <a:xfrm rot="15362954">
                <a:off x="4816982" y="2679465"/>
                <a:ext cx="136570" cy="152801"/>
              </a:xfrm>
              <a:prstGeom prst="arc">
                <a:avLst/>
              </a:pr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Arc 68"/>
              <p:cNvSpPr/>
              <p:nvPr/>
            </p:nvSpPr>
            <p:spPr>
              <a:xfrm rot="588664">
                <a:off x="4369458" y="2781266"/>
                <a:ext cx="278347" cy="74206"/>
              </a:xfrm>
              <a:prstGeom prst="arc">
                <a:avLst/>
              </a:pr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Oval 69"/>
              <p:cNvSpPr/>
              <p:nvPr/>
            </p:nvSpPr>
            <p:spPr>
              <a:xfrm>
                <a:off x="4859867" y="2758093"/>
                <a:ext cx="45719" cy="7197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4563535" y="2842757"/>
                <a:ext cx="45719" cy="7197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Chord 71"/>
              <p:cNvSpPr/>
              <p:nvPr/>
            </p:nvSpPr>
            <p:spPr>
              <a:xfrm rot="4761951">
                <a:off x="4696607" y="2944202"/>
                <a:ext cx="243010" cy="184065"/>
              </a:xfrm>
              <a:prstGeom prst="chor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cxnSp>
        <p:nvCxnSpPr>
          <p:cNvPr id="13" name="Straight Connector 12"/>
          <p:cNvCxnSpPr/>
          <p:nvPr/>
        </p:nvCxnSpPr>
        <p:spPr>
          <a:xfrm>
            <a:off x="383834" y="3787221"/>
            <a:ext cx="3308746" cy="2171297"/>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107" name="Group 106"/>
          <p:cNvGrpSpPr/>
          <p:nvPr/>
        </p:nvGrpSpPr>
        <p:grpSpPr>
          <a:xfrm rot="331214">
            <a:off x="497230" y="2477125"/>
            <a:ext cx="1821605" cy="2445404"/>
            <a:chOff x="5645219" y="2865426"/>
            <a:chExt cx="2169698" cy="2897908"/>
          </a:xfrm>
        </p:grpSpPr>
        <p:grpSp>
          <p:nvGrpSpPr>
            <p:cNvPr id="77" name="Group 76"/>
            <p:cNvGrpSpPr/>
            <p:nvPr/>
          </p:nvGrpSpPr>
          <p:grpSpPr>
            <a:xfrm rot="4460349">
              <a:off x="5518023" y="3612055"/>
              <a:ext cx="2278475" cy="2024083"/>
              <a:chOff x="1576520" y="3625716"/>
              <a:chExt cx="1245924" cy="1474335"/>
            </a:xfrm>
          </p:grpSpPr>
          <p:sp>
            <p:nvSpPr>
              <p:cNvPr id="96" name="Oval 95"/>
              <p:cNvSpPr/>
              <p:nvPr/>
            </p:nvSpPr>
            <p:spPr>
              <a:xfrm>
                <a:off x="1626443" y="4589689"/>
                <a:ext cx="479432" cy="510362"/>
              </a:xfrm>
              <a:prstGeom prst="ellipse">
                <a:avLst/>
              </a:prstGeom>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p:nvSpPr>
            <p:spPr>
              <a:xfrm>
                <a:off x="2343012" y="3625716"/>
                <a:ext cx="479432" cy="510362"/>
              </a:xfrm>
              <a:prstGeom prst="ellipse">
                <a:avLst/>
              </a:prstGeom>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Triangle 97"/>
              <p:cNvSpPr/>
              <p:nvPr/>
            </p:nvSpPr>
            <p:spPr>
              <a:xfrm rot="18940023">
                <a:off x="1576520" y="4010836"/>
                <a:ext cx="1087775" cy="384627"/>
              </a:xfrm>
              <a:prstGeom prst="triangle">
                <a:avLst>
                  <a:gd name="adj" fmla="val 49213"/>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9" name="Straight Connector 98"/>
              <p:cNvCxnSpPr/>
              <p:nvPr/>
            </p:nvCxnSpPr>
            <p:spPr>
              <a:xfrm flipH="1">
                <a:off x="1753404" y="3806455"/>
                <a:ext cx="479432" cy="510362"/>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1956272" y="3763925"/>
                <a:ext cx="276564" cy="4253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2232836" y="3785190"/>
                <a:ext cx="0" cy="233918"/>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grpSp>
        <p:cxnSp>
          <p:nvCxnSpPr>
            <p:cNvPr id="78" name="Straight Connector 77"/>
            <p:cNvCxnSpPr/>
            <p:nvPr/>
          </p:nvCxnSpPr>
          <p:spPr>
            <a:xfrm rot="4460349">
              <a:off x="6856054" y="3392177"/>
              <a:ext cx="294954" cy="55758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9" name="Group 78"/>
            <p:cNvGrpSpPr/>
            <p:nvPr/>
          </p:nvGrpSpPr>
          <p:grpSpPr>
            <a:xfrm rot="4460349">
              <a:off x="6336102" y="3620683"/>
              <a:ext cx="966201" cy="1083456"/>
              <a:chOff x="956930" y="4136066"/>
              <a:chExt cx="966201" cy="1083456"/>
            </a:xfrm>
          </p:grpSpPr>
          <p:grpSp>
            <p:nvGrpSpPr>
              <p:cNvPr id="91" name="Group 90"/>
              <p:cNvGrpSpPr/>
              <p:nvPr/>
            </p:nvGrpSpPr>
            <p:grpSpPr>
              <a:xfrm>
                <a:off x="1134171" y="4587317"/>
                <a:ext cx="622512" cy="632205"/>
                <a:chOff x="1346821" y="4544787"/>
                <a:chExt cx="622512" cy="632205"/>
              </a:xfrm>
            </p:grpSpPr>
            <p:cxnSp>
              <p:nvCxnSpPr>
                <p:cNvPr id="94" name="Straight Connector 93"/>
                <p:cNvCxnSpPr/>
                <p:nvPr/>
              </p:nvCxnSpPr>
              <p:spPr>
                <a:xfrm>
                  <a:off x="1346821" y="4544787"/>
                  <a:ext cx="605745" cy="63220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1361949" y="4585651"/>
                  <a:ext cx="607384" cy="18323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92" name="Straight Connector 91"/>
              <p:cNvCxnSpPr/>
              <p:nvPr/>
            </p:nvCxnSpPr>
            <p:spPr>
              <a:xfrm flipV="1">
                <a:off x="956930" y="4136066"/>
                <a:ext cx="719932" cy="118869"/>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flipV="1">
                <a:off x="1019293" y="4338637"/>
                <a:ext cx="903838" cy="64062"/>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0" name="Group 79"/>
            <p:cNvGrpSpPr/>
            <p:nvPr/>
          </p:nvGrpSpPr>
          <p:grpSpPr>
            <a:xfrm rot="4460349">
              <a:off x="6512354" y="4418071"/>
              <a:ext cx="230127" cy="413938"/>
              <a:chOff x="1718650" y="4780374"/>
              <a:chExt cx="230127" cy="413938"/>
            </a:xfrm>
          </p:grpSpPr>
          <p:cxnSp>
            <p:nvCxnSpPr>
              <p:cNvPr id="88" name="Straight Connector 87"/>
              <p:cNvCxnSpPr/>
              <p:nvPr/>
            </p:nvCxnSpPr>
            <p:spPr>
              <a:xfrm flipH="1">
                <a:off x="1731746" y="5000718"/>
                <a:ext cx="95987" cy="19359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1735417" y="4780374"/>
                <a:ext cx="81363" cy="208127"/>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90" name="Oval 89"/>
              <p:cNvSpPr/>
              <p:nvPr/>
            </p:nvSpPr>
            <p:spPr>
              <a:xfrm>
                <a:off x="1718650" y="4895120"/>
                <a:ext cx="230127" cy="144183"/>
              </a:xfrm>
              <a:prstGeom prst="ellipse">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6" name="Group 105"/>
            <p:cNvGrpSpPr/>
            <p:nvPr/>
          </p:nvGrpSpPr>
          <p:grpSpPr>
            <a:xfrm>
              <a:off x="7095250" y="2865426"/>
              <a:ext cx="719667" cy="695054"/>
              <a:chOff x="7095250" y="2865426"/>
              <a:chExt cx="719667" cy="695054"/>
            </a:xfrm>
          </p:grpSpPr>
          <p:sp>
            <p:nvSpPr>
              <p:cNvPr id="82" name="Oval 81"/>
              <p:cNvSpPr/>
              <p:nvPr/>
            </p:nvSpPr>
            <p:spPr>
              <a:xfrm rot="4460349">
                <a:off x="7107557" y="2853119"/>
                <a:ext cx="695054" cy="719667"/>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Arc 82"/>
              <p:cNvSpPr/>
              <p:nvPr/>
            </p:nvSpPr>
            <p:spPr>
              <a:xfrm rot="19823303">
                <a:off x="7553628" y="3186172"/>
                <a:ext cx="136570" cy="152801"/>
              </a:xfrm>
              <a:prstGeom prst="arc">
                <a:avLst/>
              </a:pr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Arc 83"/>
              <p:cNvSpPr/>
              <p:nvPr/>
            </p:nvSpPr>
            <p:spPr>
              <a:xfrm>
                <a:off x="7221219" y="2976211"/>
                <a:ext cx="278347" cy="104374"/>
              </a:xfrm>
              <a:prstGeom prst="arc">
                <a:avLst/>
              </a:pr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Chord 101"/>
              <p:cNvSpPr/>
              <p:nvPr/>
            </p:nvSpPr>
            <p:spPr>
              <a:xfrm rot="20413796">
                <a:off x="7254586" y="3164642"/>
                <a:ext cx="270260" cy="248063"/>
              </a:xfrm>
              <a:prstGeom prst="chor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3"/>
              <p:cNvSpPr/>
              <p:nvPr/>
            </p:nvSpPr>
            <p:spPr>
              <a:xfrm>
                <a:off x="7589754" y="3252613"/>
                <a:ext cx="45719" cy="7197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Oval 104"/>
              <p:cNvSpPr/>
              <p:nvPr/>
            </p:nvSpPr>
            <p:spPr>
              <a:xfrm>
                <a:off x="7395017" y="3040947"/>
                <a:ext cx="45719" cy="7197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719199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0.00608 0.01296 L 0.28195 0.25 " pathEditMode="relative" ptsTypes="AA">
                                      <p:cBhvr>
                                        <p:cTn id="14" dur="2000" fill="hold"/>
                                        <p:tgtEl>
                                          <p:spTgt spid="107"/>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0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0" presetClass="path" presetSubtype="0" accel="50000" decel="50000" fill="hold" nodeType="clickEffect">
                                  <p:stCondLst>
                                    <p:cond delay="0"/>
                                  </p:stCondLst>
                                  <p:childTnLst>
                                    <p:animMotion origin="layout" path="M -0.00173 0.0162 L 0.26632 -0.2544 " pathEditMode="relative" ptsTypes="AA">
                                      <p:cBhvr>
                                        <p:cTn id="30" dur="2000" fill="hold"/>
                                        <p:tgtEl>
                                          <p:spTgt spid="7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a:graphicFrameLocks/>
          </p:cNvGraphicFramePr>
          <p:nvPr>
            <p:extLst/>
          </p:nvPr>
        </p:nvGraphicFramePr>
        <p:xfrm>
          <a:off x="-57150" y="2300288"/>
          <a:ext cx="6381750" cy="4557712"/>
        </p:xfrm>
        <a:graphic>
          <a:graphicData uri="http://schemas.openxmlformats.org/drawingml/2006/chart">
            <c:chart xmlns:c="http://schemas.openxmlformats.org/drawingml/2006/chart" xmlns:r="http://schemas.openxmlformats.org/officeDocument/2006/relationships" r:id="rId2"/>
          </a:graphicData>
        </a:graphic>
      </p:graphicFrame>
      <p:sp>
        <p:nvSpPr>
          <p:cNvPr id="12" name="Freeform 11"/>
          <p:cNvSpPr/>
          <p:nvPr/>
        </p:nvSpPr>
        <p:spPr>
          <a:xfrm>
            <a:off x="708725" y="2835645"/>
            <a:ext cx="4339525" cy="3387006"/>
          </a:xfrm>
          <a:custGeom>
            <a:avLst/>
            <a:gdLst>
              <a:gd name="connsiteX0" fmla="*/ 0 w 4339525"/>
              <a:gd name="connsiteY0" fmla="*/ 1852674 h 3387006"/>
              <a:gd name="connsiteX1" fmla="*/ 1844298 w 4339525"/>
              <a:gd name="connsiteY1" fmla="*/ 39372 h 3387006"/>
              <a:gd name="connsiteX2" fmla="*/ 4339525 w 4339525"/>
              <a:gd name="connsiteY2" fmla="*/ 3387006 h 3387006"/>
            </a:gdLst>
            <a:ahLst/>
            <a:cxnLst>
              <a:cxn ang="0">
                <a:pos x="connsiteX0" y="connsiteY0"/>
              </a:cxn>
              <a:cxn ang="0">
                <a:pos x="connsiteX1" y="connsiteY1"/>
              </a:cxn>
              <a:cxn ang="0">
                <a:pos x="connsiteX2" y="connsiteY2"/>
              </a:cxn>
            </a:cxnLst>
            <a:rect l="l" t="t" r="r" b="b"/>
            <a:pathLst>
              <a:path w="4339525" h="3387006">
                <a:moveTo>
                  <a:pt x="0" y="1852674"/>
                </a:moveTo>
                <a:cubicBezTo>
                  <a:pt x="560522" y="818162"/>
                  <a:pt x="1121044" y="-216350"/>
                  <a:pt x="1844298" y="39372"/>
                </a:cubicBezTo>
                <a:cubicBezTo>
                  <a:pt x="2567552" y="295094"/>
                  <a:pt x="3967566" y="3087372"/>
                  <a:pt x="4339525" y="3387006"/>
                </a:cubicBezTo>
              </a:path>
            </a:pathLst>
          </a:cu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724224" y="3908488"/>
            <a:ext cx="4267200" cy="2307029"/>
          </a:xfrm>
          <a:custGeom>
            <a:avLst/>
            <a:gdLst>
              <a:gd name="connsiteX0" fmla="*/ 0 w 4267200"/>
              <a:gd name="connsiteY0" fmla="*/ 768514 h 2307029"/>
              <a:gd name="connsiteX1" fmla="*/ 1596571 w 4267200"/>
              <a:gd name="connsiteY1" fmla="*/ 71829 h 2307029"/>
              <a:gd name="connsiteX2" fmla="*/ 4267200 w 4267200"/>
              <a:gd name="connsiteY2" fmla="*/ 2307029 h 2307029"/>
            </a:gdLst>
            <a:ahLst/>
            <a:cxnLst>
              <a:cxn ang="0">
                <a:pos x="connsiteX0" y="connsiteY0"/>
              </a:cxn>
              <a:cxn ang="0">
                <a:pos x="connsiteX1" y="connsiteY1"/>
              </a:cxn>
              <a:cxn ang="0">
                <a:pos x="connsiteX2" y="connsiteY2"/>
              </a:cxn>
            </a:cxnLst>
            <a:rect l="l" t="t" r="r" b="b"/>
            <a:pathLst>
              <a:path w="4267200" h="2307029">
                <a:moveTo>
                  <a:pt x="0" y="768514"/>
                </a:moveTo>
                <a:cubicBezTo>
                  <a:pt x="442685" y="291962"/>
                  <a:pt x="885371" y="-184590"/>
                  <a:pt x="1596571" y="71829"/>
                </a:cubicBezTo>
                <a:cubicBezTo>
                  <a:pt x="2307771" y="328248"/>
                  <a:pt x="3287485" y="1317638"/>
                  <a:pt x="4267200" y="2307029"/>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685800" y="762000"/>
            <a:ext cx="184731" cy="369332"/>
          </a:xfrm>
          <a:prstGeom prst="rect">
            <a:avLst/>
          </a:prstGeom>
          <a:noFill/>
        </p:spPr>
        <p:txBody>
          <a:bodyPr wrap="none" rtlCol="0">
            <a:spAutoFit/>
          </a:bodyPr>
          <a:lstStyle/>
          <a:p>
            <a:endParaRPr lang="en-US" dirty="0"/>
          </a:p>
        </p:txBody>
      </p:sp>
      <p:sp>
        <p:nvSpPr>
          <p:cNvPr id="18" name="TextBox 17"/>
          <p:cNvSpPr txBox="1"/>
          <p:nvPr/>
        </p:nvSpPr>
        <p:spPr>
          <a:xfrm>
            <a:off x="182880" y="392061"/>
            <a:ext cx="8778240" cy="1384995"/>
          </a:xfrm>
          <a:prstGeom prst="rect">
            <a:avLst/>
          </a:prstGeom>
          <a:noFill/>
        </p:spPr>
        <p:txBody>
          <a:bodyPr wrap="square" rtlCol="0">
            <a:spAutoFit/>
          </a:bodyPr>
          <a:lstStyle/>
          <a:p>
            <a:r>
              <a:rPr lang="en-US" sz="2800" b="1" dirty="0"/>
              <a:t>Clicker </a:t>
            </a:r>
            <a:r>
              <a:rPr lang="en-US" sz="2800" b="1" dirty="0" smtClean="0"/>
              <a:t>Question-10: </a:t>
            </a:r>
            <a:endParaRPr lang="en-US" sz="2800" b="1" dirty="0"/>
          </a:p>
          <a:p>
            <a:r>
              <a:rPr lang="en-US" sz="2800" b="1" dirty="0" smtClean="0">
                <a:solidFill>
                  <a:srgbClr val="0432FF"/>
                </a:solidFill>
              </a:rPr>
              <a:t>Which line depicts the reaction of the </a:t>
            </a:r>
            <a:r>
              <a:rPr lang="en-US" sz="2800" b="1" u="sng" dirty="0" smtClean="0">
                <a:solidFill>
                  <a:srgbClr val="0432FF"/>
                </a:solidFill>
              </a:rPr>
              <a:t>‘ambient</a:t>
            </a:r>
            <a:r>
              <a:rPr lang="en-US" sz="2800" b="1" dirty="0" smtClean="0">
                <a:solidFill>
                  <a:srgbClr val="0432FF"/>
                </a:solidFill>
              </a:rPr>
              <a:t>’ treatment</a:t>
            </a:r>
            <a:endParaRPr lang="en-US" sz="2800" b="1" dirty="0">
              <a:solidFill>
                <a:srgbClr val="0432FF"/>
              </a:solidFill>
            </a:endParaRPr>
          </a:p>
        </p:txBody>
      </p:sp>
      <p:sp>
        <p:nvSpPr>
          <p:cNvPr id="2" name="TextBox 1"/>
          <p:cNvSpPr txBox="1"/>
          <p:nvPr/>
        </p:nvSpPr>
        <p:spPr>
          <a:xfrm>
            <a:off x="4724400" y="1600200"/>
            <a:ext cx="386709" cy="2031325"/>
          </a:xfrm>
          <a:prstGeom prst="rect">
            <a:avLst/>
          </a:prstGeom>
          <a:noFill/>
        </p:spPr>
        <p:txBody>
          <a:bodyPr wrap="none" rtlCol="0">
            <a:spAutoFit/>
          </a:bodyPr>
          <a:lstStyle/>
          <a:p>
            <a:r>
              <a:rPr lang="en-US" b="1" dirty="0" smtClean="0"/>
              <a:t>A.</a:t>
            </a:r>
          </a:p>
          <a:p>
            <a:r>
              <a:rPr lang="en-US" b="1" dirty="0" smtClean="0"/>
              <a:t> </a:t>
            </a:r>
          </a:p>
          <a:p>
            <a:r>
              <a:rPr lang="en-US" b="1" dirty="0" smtClean="0"/>
              <a:t>B.</a:t>
            </a:r>
          </a:p>
          <a:p>
            <a:endParaRPr lang="en-US" b="1" dirty="0" smtClean="0"/>
          </a:p>
          <a:p>
            <a:r>
              <a:rPr lang="en-US" b="1" dirty="0" smtClean="0"/>
              <a:t>C.</a:t>
            </a:r>
          </a:p>
          <a:p>
            <a:endParaRPr lang="en-US" b="1" dirty="0" smtClean="0"/>
          </a:p>
          <a:p>
            <a:r>
              <a:rPr lang="en-US" b="1" dirty="0" smtClean="0"/>
              <a:t>D.</a:t>
            </a:r>
            <a:endParaRPr lang="en-US" b="1" dirty="0"/>
          </a:p>
        </p:txBody>
      </p:sp>
      <p:cxnSp>
        <p:nvCxnSpPr>
          <p:cNvPr id="4" name="Straight Connector 3"/>
          <p:cNvCxnSpPr/>
          <p:nvPr/>
        </p:nvCxnSpPr>
        <p:spPr>
          <a:xfrm>
            <a:off x="5181600" y="1828800"/>
            <a:ext cx="104775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181600" y="2362200"/>
            <a:ext cx="1047750" cy="0"/>
          </a:xfrm>
          <a:prstGeom prst="line">
            <a:avLst/>
          </a:prstGeom>
          <a:ln w="254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181600" y="2895600"/>
            <a:ext cx="1047750" cy="0"/>
          </a:xfrm>
          <a:prstGeom prst="line">
            <a:avLst/>
          </a:prstGeom>
          <a:ln w="2540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181600" y="3429000"/>
            <a:ext cx="1047750" cy="0"/>
          </a:xfrm>
          <a:prstGeom prst="line">
            <a:avLst/>
          </a:prstGeom>
          <a:ln w="254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91556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a:graphicFrameLocks/>
          </p:cNvGraphicFramePr>
          <p:nvPr>
            <p:extLst/>
          </p:nvPr>
        </p:nvGraphicFramePr>
        <p:xfrm>
          <a:off x="-57150" y="2300288"/>
          <a:ext cx="6381750" cy="4557712"/>
        </p:xfrm>
        <a:graphic>
          <a:graphicData uri="http://schemas.openxmlformats.org/drawingml/2006/chart">
            <c:chart xmlns:c="http://schemas.openxmlformats.org/drawingml/2006/chart" xmlns:r="http://schemas.openxmlformats.org/officeDocument/2006/relationships" r:id="rId2"/>
          </a:graphicData>
        </a:graphic>
      </p:graphicFrame>
      <p:sp>
        <p:nvSpPr>
          <p:cNvPr id="12" name="Freeform 11"/>
          <p:cNvSpPr/>
          <p:nvPr/>
        </p:nvSpPr>
        <p:spPr>
          <a:xfrm>
            <a:off x="708725" y="2835645"/>
            <a:ext cx="4339525" cy="3387006"/>
          </a:xfrm>
          <a:custGeom>
            <a:avLst/>
            <a:gdLst>
              <a:gd name="connsiteX0" fmla="*/ 0 w 4339525"/>
              <a:gd name="connsiteY0" fmla="*/ 1852674 h 3387006"/>
              <a:gd name="connsiteX1" fmla="*/ 1844298 w 4339525"/>
              <a:gd name="connsiteY1" fmla="*/ 39372 h 3387006"/>
              <a:gd name="connsiteX2" fmla="*/ 4339525 w 4339525"/>
              <a:gd name="connsiteY2" fmla="*/ 3387006 h 3387006"/>
            </a:gdLst>
            <a:ahLst/>
            <a:cxnLst>
              <a:cxn ang="0">
                <a:pos x="connsiteX0" y="connsiteY0"/>
              </a:cxn>
              <a:cxn ang="0">
                <a:pos x="connsiteX1" y="connsiteY1"/>
              </a:cxn>
              <a:cxn ang="0">
                <a:pos x="connsiteX2" y="connsiteY2"/>
              </a:cxn>
            </a:cxnLst>
            <a:rect l="l" t="t" r="r" b="b"/>
            <a:pathLst>
              <a:path w="4339525" h="3387006">
                <a:moveTo>
                  <a:pt x="0" y="1852674"/>
                </a:moveTo>
                <a:cubicBezTo>
                  <a:pt x="560522" y="818162"/>
                  <a:pt x="1121044" y="-216350"/>
                  <a:pt x="1844298" y="39372"/>
                </a:cubicBezTo>
                <a:cubicBezTo>
                  <a:pt x="2567552" y="295094"/>
                  <a:pt x="3967566" y="3087372"/>
                  <a:pt x="4339525" y="3387006"/>
                </a:cubicBezTo>
              </a:path>
            </a:pathLst>
          </a:cu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724224" y="3908488"/>
            <a:ext cx="4267200" cy="2307029"/>
          </a:xfrm>
          <a:custGeom>
            <a:avLst/>
            <a:gdLst>
              <a:gd name="connsiteX0" fmla="*/ 0 w 4267200"/>
              <a:gd name="connsiteY0" fmla="*/ 768514 h 2307029"/>
              <a:gd name="connsiteX1" fmla="*/ 1596571 w 4267200"/>
              <a:gd name="connsiteY1" fmla="*/ 71829 h 2307029"/>
              <a:gd name="connsiteX2" fmla="*/ 4267200 w 4267200"/>
              <a:gd name="connsiteY2" fmla="*/ 2307029 h 2307029"/>
            </a:gdLst>
            <a:ahLst/>
            <a:cxnLst>
              <a:cxn ang="0">
                <a:pos x="connsiteX0" y="connsiteY0"/>
              </a:cxn>
              <a:cxn ang="0">
                <a:pos x="connsiteX1" y="connsiteY1"/>
              </a:cxn>
              <a:cxn ang="0">
                <a:pos x="connsiteX2" y="connsiteY2"/>
              </a:cxn>
            </a:cxnLst>
            <a:rect l="l" t="t" r="r" b="b"/>
            <a:pathLst>
              <a:path w="4267200" h="2307029">
                <a:moveTo>
                  <a:pt x="0" y="768514"/>
                </a:moveTo>
                <a:cubicBezTo>
                  <a:pt x="442685" y="291962"/>
                  <a:pt x="885371" y="-184590"/>
                  <a:pt x="1596571" y="71829"/>
                </a:cubicBezTo>
                <a:cubicBezTo>
                  <a:pt x="2307771" y="328248"/>
                  <a:pt x="3287485" y="1317638"/>
                  <a:pt x="4267200" y="2307029"/>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685800" y="762000"/>
            <a:ext cx="184731" cy="369332"/>
          </a:xfrm>
          <a:prstGeom prst="rect">
            <a:avLst/>
          </a:prstGeom>
          <a:noFill/>
        </p:spPr>
        <p:txBody>
          <a:bodyPr wrap="none" rtlCol="0">
            <a:spAutoFit/>
          </a:bodyPr>
          <a:lstStyle/>
          <a:p>
            <a:endParaRPr lang="en-US" dirty="0"/>
          </a:p>
        </p:txBody>
      </p:sp>
      <p:sp>
        <p:nvSpPr>
          <p:cNvPr id="18" name="TextBox 17"/>
          <p:cNvSpPr txBox="1"/>
          <p:nvPr/>
        </p:nvSpPr>
        <p:spPr>
          <a:xfrm>
            <a:off x="182880" y="296049"/>
            <a:ext cx="8595360" cy="1384995"/>
          </a:xfrm>
          <a:prstGeom prst="rect">
            <a:avLst/>
          </a:prstGeom>
          <a:noFill/>
        </p:spPr>
        <p:txBody>
          <a:bodyPr wrap="square" rtlCol="0">
            <a:spAutoFit/>
          </a:bodyPr>
          <a:lstStyle/>
          <a:p>
            <a:r>
              <a:rPr lang="en-US" sz="2800" b="1" dirty="0"/>
              <a:t>Clicker </a:t>
            </a:r>
            <a:r>
              <a:rPr lang="en-US" sz="2800" b="1" dirty="0" smtClean="0"/>
              <a:t>Question-11: </a:t>
            </a:r>
            <a:endParaRPr lang="en-US" sz="2800" b="1" dirty="0"/>
          </a:p>
          <a:p>
            <a:r>
              <a:rPr lang="en-US" sz="2800" b="1" dirty="0" smtClean="0">
                <a:solidFill>
                  <a:srgbClr val="0432FF"/>
                </a:solidFill>
              </a:rPr>
              <a:t>Which line depicts the reaction of the ‘</a:t>
            </a:r>
            <a:r>
              <a:rPr lang="en-US" sz="2800" b="1" u="sng" dirty="0" smtClean="0">
                <a:solidFill>
                  <a:srgbClr val="0432FF"/>
                </a:solidFill>
              </a:rPr>
              <a:t>ambient + enzyme</a:t>
            </a:r>
            <a:r>
              <a:rPr lang="en-US" sz="2800" b="1" dirty="0" smtClean="0">
                <a:solidFill>
                  <a:srgbClr val="0432FF"/>
                </a:solidFill>
              </a:rPr>
              <a:t>’ treatment? </a:t>
            </a:r>
            <a:endParaRPr lang="en-US" sz="2800" b="1" dirty="0">
              <a:solidFill>
                <a:srgbClr val="0432FF"/>
              </a:solidFill>
            </a:endParaRPr>
          </a:p>
        </p:txBody>
      </p:sp>
      <p:sp>
        <p:nvSpPr>
          <p:cNvPr id="2" name="TextBox 1"/>
          <p:cNvSpPr txBox="1"/>
          <p:nvPr/>
        </p:nvSpPr>
        <p:spPr>
          <a:xfrm>
            <a:off x="4667250" y="1600200"/>
            <a:ext cx="386709" cy="2031325"/>
          </a:xfrm>
          <a:prstGeom prst="rect">
            <a:avLst/>
          </a:prstGeom>
          <a:noFill/>
        </p:spPr>
        <p:txBody>
          <a:bodyPr wrap="none" rtlCol="0">
            <a:spAutoFit/>
          </a:bodyPr>
          <a:lstStyle/>
          <a:p>
            <a:r>
              <a:rPr lang="en-US" b="1" dirty="0" smtClean="0"/>
              <a:t>A.</a:t>
            </a:r>
          </a:p>
          <a:p>
            <a:r>
              <a:rPr lang="en-US" b="1" dirty="0" smtClean="0"/>
              <a:t> </a:t>
            </a:r>
          </a:p>
          <a:p>
            <a:r>
              <a:rPr lang="en-US" b="1" dirty="0" smtClean="0"/>
              <a:t>B.</a:t>
            </a:r>
          </a:p>
          <a:p>
            <a:endParaRPr lang="en-US" b="1" dirty="0" smtClean="0"/>
          </a:p>
          <a:p>
            <a:r>
              <a:rPr lang="en-US" b="1" dirty="0" smtClean="0"/>
              <a:t>C.</a:t>
            </a:r>
          </a:p>
          <a:p>
            <a:endParaRPr lang="en-US" b="1" dirty="0" smtClean="0"/>
          </a:p>
          <a:p>
            <a:r>
              <a:rPr lang="en-US" b="1" dirty="0" smtClean="0"/>
              <a:t>D.</a:t>
            </a:r>
            <a:endParaRPr lang="en-US" b="1" dirty="0"/>
          </a:p>
        </p:txBody>
      </p:sp>
      <p:cxnSp>
        <p:nvCxnSpPr>
          <p:cNvPr id="4" name="Straight Connector 3"/>
          <p:cNvCxnSpPr/>
          <p:nvPr/>
        </p:nvCxnSpPr>
        <p:spPr>
          <a:xfrm>
            <a:off x="5124450" y="1828800"/>
            <a:ext cx="104775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124450" y="2362200"/>
            <a:ext cx="1047750" cy="0"/>
          </a:xfrm>
          <a:prstGeom prst="line">
            <a:avLst/>
          </a:prstGeom>
          <a:ln w="25400">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124450" y="2895600"/>
            <a:ext cx="1047750" cy="0"/>
          </a:xfrm>
          <a:prstGeom prst="line">
            <a:avLst/>
          </a:prstGeom>
          <a:ln w="25400">
            <a:solidFill>
              <a:schemeClr val="tx2">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124450" y="3429000"/>
            <a:ext cx="1047750" cy="0"/>
          </a:xfrm>
          <a:prstGeom prst="line">
            <a:avLst/>
          </a:prstGeom>
          <a:ln w="25400">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51185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r>
              <a:rPr lang="en-US" sz="2800" b="1" dirty="0" smtClean="0">
                <a:latin typeface="+mn-lt"/>
              </a:rPr>
              <a:t>Consider the experimental design.</a:t>
            </a:r>
            <a:br>
              <a:rPr lang="en-US" sz="2800" b="1" dirty="0" smtClean="0">
                <a:latin typeface="+mn-lt"/>
              </a:rPr>
            </a:br>
            <a:r>
              <a:rPr lang="en-US" sz="2800" b="1" dirty="0" smtClean="0">
                <a:latin typeface="+mn-lt"/>
              </a:rPr>
              <a:t>What flaw to the design would you correct?</a:t>
            </a:r>
            <a:endParaRPr lang="en-US" sz="2800" b="1" dirty="0">
              <a:latin typeface="+mn-lt"/>
            </a:endParaRPr>
          </a:p>
        </p:txBody>
      </p:sp>
      <p:sp>
        <p:nvSpPr>
          <p:cNvPr id="3" name="Content Placeholder 2"/>
          <p:cNvSpPr>
            <a:spLocks noGrp="1"/>
          </p:cNvSpPr>
          <p:nvPr>
            <p:ph idx="1"/>
          </p:nvPr>
        </p:nvSpPr>
        <p:spPr>
          <a:xfrm>
            <a:off x="457200" y="2133600"/>
            <a:ext cx="8229600" cy="3992563"/>
          </a:xfrm>
        </p:spPr>
        <p:txBody>
          <a:bodyPr/>
          <a:lstStyle/>
          <a:p>
            <a:r>
              <a:rPr lang="en-US" dirty="0" smtClean="0"/>
              <a:t>Open ended </a:t>
            </a:r>
            <a:r>
              <a:rPr lang="en-US" smtClean="0"/>
              <a:t>class discussion</a:t>
            </a:r>
            <a:endParaRPr lang="en-US" dirty="0"/>
          </a:p>
        </p:txBody>
      </p:sp>
    </p:spTree>
    <p:extLst>
      <p:ext uri="{BB962C8B-B14F-4D97-AF65-F5344CB8AC3E}">
        <p14:creationId xmlns:p14="http://schemas.microsoft.com/office/powerpoint/2010/main" val="3378480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3"/>
        <p:cNvGrpSpPr/>
        <p:nvPr/>
      </p:nvGrpSpPr>
      <p:grpSpPr>
        <a:xfrm>
          <a:off x="0" y="0"/>
          <a:ext cx="0" cy="0"/>
          <a:chOff x="0" y="0"/>
          <a:chExt cx="0" cy="0"/>
        </a:xfrm>
      </p:grpSpPr>
      <p:sp>
        <p:nvSpPr>
          <p:cNvPr id="44" name="Shape 44"/>
          <p:cNvSpPr txBox="1"/>
          <p:nvPr/>
        </p:nvSpPr>
        <p:spPr>
          <a:xfrm>
            <a:off x="1530720" y="5779080"/>
            <a:ext cx="6082560" cy="705600"/>
          </a:xfrm>
          <a:prstGeom prst="rect">
            <a:avLst/>
          </a:prstGeom>
          <a:noFill/>
          <a:ln>
            <a:noFill/>
          </a:ln>
        </p:spPr>
        <p:txBody>
          <a:bodyPr lIns="82930" tIns="41454" rIns="82930" bIns="41454" anchor="t" anchorCtr="0">
            <a:noAutofit/>
          </a:bodyPr>
          <a:lstStyle/>
          <a:p>
            <a:pPr>
              <a:lnSpc>
                <a:spcPct val="93000"/>
              </a:lnSpc>
              <a:buClr>
                <a:schemeClr val="dk1"/>
              </a:buClr>
              <a:buSzPct val="25000"/>
            </a:pPr>
            <a:r>
              <a:rPr lang="en-US" sz="2177" dirty="0">
                <a:solidFill>
                  <a:schemeClr val="dk1"/>
                </a:solidFill>
                <a:latin typeface="Times New Roman"/>
                <a:ea typeface="Times New Roman"/>
                <a:cs typeface="Times New Roman"/>
                <a:sym typeface="Times New Roman"/>
                <a:hlinkClick r:id="rId3"/>
              </a:rPr>
              <a:t>https://www.youtube.com/watch?v=tZSCsyRLWVA</a:t>
            </a:r>
            <a:endParaRPr lang="en-US" sz="2177" dirty="0">
              <a:solidFill>
                <a:schemeClr val="dk1"/>
              </a:solidFill>
              <a:latin typeface="Times New Roman"/>
              <a:ea typeface="Times New Roman"/>
              <a:cs typeface="Times New Roman"/>
              <a:sym typeface="Times New Roman"/>
            </a:endParaRPr>
          </a:p>
        </p:txBody>
      </p:sp>
      <p:pic>
        <p:nvPicPr>
          <p:cNvPr id="1031" name="Object"/>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1244600" y="444500"/>
            <a:ext cx="6553200" cy="52451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306304"/>
      </p:ext>
    </p:extLst>
  </p:cSld>
  <p:clrMapOvr>
    <a:masterClrMapping/>
  </p:clrMapOvr>
  <p:transition spd="slow">
    <p:cu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32160" y="2115720"/>
            <a:ext cx="8156160" cy="1879232"/>
          </a:xfrm>
          <a:prstGeom prst="rect">
            <a:avLst/>
          </a:prstGeom>
        </p:spPr>
        <p:txBody>
          <a:bodyPr wrap="square">
            <a:spAutoFit/>
          </a:bodyPr>
          <a:lstStyle/>
          <a:p>
            <a:r>
              <a:rPr lang="en-US" sz="2800" b="1" dirty="0"/>
              <a:t>You notice that when you place green bananas next to brown bananas on your kitchen counter that green bananas ripen much more quickly.</a:t>
            </a:r>
          </a:p>
          <a:p>
            <a:pPr indent="414726"/>
            <a:r>
              <a:rPr lang="en-US" sz="2800" b="1" dirty="0"/>
              <a:t>                      Why is this? </a:t>
            </a:r>
          </a:p>
        </p:txBody>
      </p:sp>
    </p:spTree>
    <p:extLst>
      <p:ext uri="{BB962C8B-B14F-4D97-AF65-F5344CB8AC3E}">
        <p14:creationId xmlns:p14="http://schemas.microsoft.com/office/powerpoint/2010/main" val="18022743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Shape 49"/>
          <p:cNvSpPr txBox="1"/>
          <p:nvPr/>
        </p:nvSpPr>
        <p:spPr>
          <a:xfrm>
            <a:off x="97921" y="381960"/>
            <a:ext cx="8720640" cy="502559"/>
          </a:xfrm>
          <a:prstGeom prst="rect">
            <a:avLst/>
          </a:prstGeom>
          <a:noFill/>
          <a:ln>
            <a:noFill/>
          </a:ln>
        </p:spPr>
        <p:txBody>
          <a:bodyPr lIns="0" tIns="0" rIns="0" bIns="0" anchor="t" anchorCtr="0">
            <a:noAutofit/>
          </a:bodyPr>
          <a:lstStyle/>
          <a:p>
            <a:pPr algn="ctr">
              <a:lnSpc>
                <a:spcPct val="93000"/>
              </a:lnSpc>
              <a:buClr>
                <a:srgbClr val="000000"/>
              </a:buClr>
              <a:buSzPct val="25000"/>
            </a:pPr>
            <a:r>
              <a:rPr lang="en-US" sz="2800" b="1" dirty="0">
                <a:solidFill>
                  <a:srgbClr val="000000"/>
                </a:solidFill>
                <a:latin typeface="Arial"/>
                <a:ea typeface="Arial"/>
                <a:cs typeface="Arial"/>
                <a:sym typeface="Arial"/>
              </a:rPr>
              <a:t>Biosynthetic Pathway and Regulation of </a:t>
            </a:r>
            <a:r>
              <a:rPr lang="en-US" sz="2800" b="1">
                <a:solidFill>
                  <a:srgbClr val="000000"/>
                </a:solidFill>
                <a:latin typeface="Arial"/>
                <a:ea typeface="Arial"/>
                <a:cs typeface="Arial"/>
                <a:sym typeface="Arial"/>
              </a:rPr>
              <a:t>Ethylene</a:t>
            </a:r>
            <a:r>
              <a:rPr lang="en-US" sz="2800" b="1" smtClean="0">
                <a:solidFill>
                  <a:srgbClr val="000000"/>
                </a:solidFill>
                <a:latin typeface="Arial"/>
                <a:ea typeface="Arial"/>
                <a:cs typeface="Arial"/>
                <a:sym typeface="Arial"/>
              </a:rPr>
              <a:t>.</a:t>
            </a:r>
            <a:endParaRPr lang="en-US" sz="2800" b="1" dirty="0">
              <a:solidFill>
                <a:srgbClr val="000000"/>
              </a:solidFill>
              <a:latin typeface="Arial"/>
              <a:ea typeface="Arial"/>
              <a:cs typeface="Arial"/>
              <a:sym typeface="Arial"/>
            </a:endParaRPr>
          </a:p>
        </p:txBody>
      </p:sp>
      <p:pic>
        <p:nvPicPr>
          <p:cNvPr id="50" name="Shape 50"/>
          <p:cNvPicPr preferRelativeResize="0"/>
          <p:nvPr/>
        </p:nvPicPr>
        <p:blipFill rotWithShape="1">
          <a:blip r:embed="rId3">
            <a:alphaModFix/>
          </a:blip>
          <a:srcRect/>
          <a:stretch/>
        </p:blipFill>
        <p:spPr>
          <a:xfrm>
            <a:off x="7892639" y="5754600"/>
            <a:ext cx="816479" cy="881280"/>
          </a:xfrm>
          <a:prstGeom prst="rect">
            <a:avLst/>
          </a:prstGeom>
          <a:noFill/>
          <a:ln>
            <a:noFill/>
          </a:ln>
        </p:spPr>
      </p:pic>
      <p:pic>
        <p:nvPicPr>
          <p:cNvPr id="51" name="Shape 51"/>
          <p:cNvPicPr preferRelativeResize="0"/>
          <p:nvPr/>
        </p:nvPicPr>
        <p:blipFill rotWithShape="1">
          <a:blip r:embed="rId4">
            <a:alphaModFix/>
          </a:blip>
          <a:srcRect/>
          <a:stretch/>
        </p:blipFill>
        <p:spPr>
          <a:xfrm>
            <a:off x="776520" y="977399"/>
            <a:ext cx="4266720" cy="4893120"/>
          </a:xfrm>
          <a:prstGeom prst="rect">
            <a:avLst/>
          </a:prstGeom>
          <a:noFill/>
          <a:ln>
            <a:noFill/>
          </a:ln>
        </p:spPr>
      </p:pic>
      <p:sp>
        <p:nvSpPr>
          <p:cNvPr id="52" name="Shape 52"/>
          <p:cNvSpPr txBox="1"/>
          <p:nvPr/>
        </p:nvSpPr>
        <p:spPr>
          <a:xfrm>
            <a:off x="776520" y="6009840"/>
            <a:ext cx="3918240" cy="354384"/>
          </a:xfrm>
          <a:prstGeom prst="rect">
            <a:avLst/>
          </a:prstGeom>
          <a:noFill/>
          <a:ln>
            <a:noFill/>
          </a:ln>
        </p:spPr>
        <p:txBody>
          <a:bodyPr lIns="0" tIns="0" rIns="0" bIns="0" anchor="t" anchorCtr="0">
            <a:noAutofit/>
          </a:bodyPr>
          <a:lstStyle/>
          <a:p>
            <a:pPr>
              <a:lnSpc>
                <a:spcPct val="93000"/>
              </a:lnSpc>
              <a:buClr>
                <a:srgbClr val="000000"/>
              </a:buClr>
              <a:buSzPct val="25000"/>
            </a:pPr>
            <a:r>
              <a:rPr lang="en-US" sz="1089" b="1">
                <a:solidFill>
                  <a:srgbClr val="000000"/>
                </a:solidFill>
                <a:latin typeface="Arial"/>
                <a:ea typeface="Arial"/>
                <a:cs typeface="Arial"/>
                <a:sym typeface="Arial"/>
              </a:rPr>
              <a:t>Kevin L.-C. </a:t>
            </a:r>
            <a:r>
              <a:rPr lang="en-US" sz="1089" b="1" dirty="0">
                <a:solidFill>
                  <a:srgbClr val="000000"/>
                </a:solidFill>
                <a:latin typeface="Arial"/>
                <a:ea typeface="Arial"/>
                <a:cs typeface="Arial"/>
                <a:sym typeface="Arial"/>
              </a:rPr>
              <a:t>Wang et al. Plant Cell 2002;14:S131-S151</a:t>
            </a:r>
          </a:p>
        </p:txBody>
      </p:sp>
      <p:sp>
        <p:nvSpPr>
          <p:cNvPr id="53" name="Shape 53"/>
          <p:cNvSpPr txBox="1"/>
          <p:nvPr/>
        </p:nvSpPr>
        <p:spPr>
          <a:xfrm>
            <a:off x="97921" y="6612841"/>
            <a:ext cx="4930559" cy="3470400"/>
          </a:xfrm>
          <a:prstGeom prst="rect">
            <a:avLst/>
          </a:prstGeom>
          <a:noFill/>
          <a:ln>
            <a:noFill/>
          </a:ln>
        </p:spPr>
        <p:txBody>
          <a:bodyPr lIns="0" tIns="0" rIns="0" bIns="0" anchor="t" anchorCtr="0">
            <a:noAutofit/>
          </a:bodyPr>
          <a:lstStyle/>
          <a:p>
            <a:pPr marL="77761" indent="-77761">
              <a:lnSpc>
                <a:spcPct val="93000"/>
              </a:lnSpc>
              <a:buClr>
                <a:srgbClr val="000000"/>
              </a:buClr>
              <a:buSzPct val="25000"/>
            </a:pPr>
            <a:r>
              <a:rPr lang="en-US" sz="907">
                <a:solidFill>
                  <a:srgbClr val="000000"/>
                </a:solidFill>
                <a:latin typeface="Arial"/>
                <a:ea typeface="Arial"/>
                <a:cs typeface="Arial"/>
                <a:sym typeface="Arial"/>
              </a:rPr>
              <a:t>©2002 by American Society of Plant Biologists</a:t>
            </a:r>
          </a:p>
        </p:txBody>
      </p:sp>
      <p:sp>
        <p:nvSpPr>
          <p:cNvPr id="2" name="Rectangle 1"/>
          <p:cNvSpPr/>
          <p:nvPr/>
        </p:nvSpPr>
        <p:spPr>
          <a:xfrm>
            <a:off x="5504973" y="2206442"/>
            <a:ext cx="3204145" cy="2095958"/>
          </a:xfrm>
          <a:prstGeom prst="rect">
            <a:avLst/>
          </a:prstGeom>
        </p:spPr>
        <p:txBody>
          <a:bodyPr wrap="square">
            <a:spAutoFit/>
          </a:bodyPr>
          <a:lstStyle/>
          <a:p>
            <a:pPr algn="ctr">
              <a:lnSpc>
                <a:spcPct val="93000"/>
              </a:lnSpc>
              <a:buClr>
                <a:srgbClr val="000000"/>
              </a:buClr>
              <a:buSzPct val="25000"/>
            </a:pPr>
            <a:r>
              <a:rPr lang="en-US" sz="2000" b="1" dirty="0">
                <a:solidFill>
                  <a:srgbClr val="000000"/>
                </a:solidFill>
                <a:latin typeface="Arial"/>
                <a:ea typeface="Arial"/>
                <a:cs typeface="Arial"/>
                <a:sym typeface="Arial"/>
              </a:rPr>
              <a:t>The formation of S-</a:t>
            </a:r>
            <a:r>
              <a:rPr lang="en-US" sz="2000" b="1" dirty="0" err="1">
                <a:solidFill>
                  <a:srgbClr val="000000"/>
                </a:solidFill>
                <a:latin typeface="Arial"/>
                <a:ea typeface="Arial"/>
                <a:cs typeface="Arial"/>
                <a:sym typeface="Arial"/>
              </a:rPr>
              <a:t>AdoMet</a:t>
            </a:r>
            <a:r>
              <a:rPr lang="en-US" sz="2000" b="1" dirty="0">
                <a:solidFill>
                  <a:srgbClr val="000000"/>
                </a:solidFill>
                <a:latin typeface="Arial"/>
                <a:ea typeface="Arial"/>
                <a:cs typeface="Arial"/>
                <a:sym typeface="Arial"/>
              </a:rPr>
              <a:t> is catalyzed by SAM </a:t>
            </a:r>
            <a:r>
              <a:rPr lang="en-US" sz="2000" b="1" dirty="0" err="1">
                <a:solidFill>
                  <a:srgbClr val="000000"/>
                </a:solidFill>
                <a:latin typeface="Arial"/>
                <a:ea typeface="Arial"/>
                <a:cs typeface="Arial"/>
                <a:sym typeface="Arial"/>
              </a:rPr>
              <a:t>synthetase</a:t>
            </a:r>
            <a:r>
              <a:rPr lang="en-US" sz="2000" b="1" dirty="0">
                <a:solidFill>
                  <a:srgbClr val="000000"/>
                </a:solidFill>
                <a:latin typeface="Arial"/>
                <a:ea typeface="Arial"/>
                <a:cs typeface="Arial"/>
                <a:sym typeface="Arial"/>
              </a:rPr>
              <a:t> from the methionine at the expense of one molecule of ATP per molecule of S-</a:t>
            </a:r>
            <a:r>
              <a:rPr lang="en-US" sz="2000" b="1" dirty="0" err="1">
                <a:solidFill>
                  <a:srgbClr val="000000"/>
                </a:solidFill>
                <a:latin typeface="Arial"/>
                <a:ea typeface="Arial"/>
                <a:cs typeface="Arial"/>
                <a:sym typeface="Arial"/>
              </a:rPr>
              <a:t>AdoMet</a:t>
            </a:r>
            <a:r>
              <a:rPr lang="en-US" sz="2000" b="1" dirty="0">
                <a:solidFill>
                  <a:srgbClr val="000000"/>
                </a:solidFill>
                <a:latin typeface="Arial"/>
                <a:ea typeface="Arial"/>
                <a:cs typeface="Arial"/>
                <a:sym typeface="Arial"/>
              </a:rPr>
              <a:t> synthesized. </a:t>
            </a:r>
          </a:p>
        </p:txBody>
      </p:sp>
    </p:spTree>
    <p:extLst>
      <p:ext uri="{BB962C8B-B14F-4D97-AF65-F5344CB8AC3E}">
        <p14:creationId xmlns:p14="http://schemas.microsoft.com/office/powerpoint/2010/main" val="567604884"/>
      </p:ext>
    </p:extLst>
  </p:cSld>
  <p:clrMapOvr>
    <a:masterClrMapping/>
  </p:clrMapOvr>
  <p:transition spd="slow">
    <p:cu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pic>
        <p:nvPicPr>
          <p:cNvPr id="59" name="Shape 59"/>
          <p:cNvPicPr preferRelativeResize="0"/>
          <p:nvPr/>
        </p:nvPicPr>
        <p:blipFill>
          <a:blip r:embed="rId3">
            <a:alphaModFix/>
          </a:blip>
          <a:stretch>
            <a:fillRect/>
          </a:stretch>
        </p:blipFill>
        <p:spPr>
          <a:xfrm>
            <a:off x="359956" y="1078920"/>
            <a:ext cx="3106125" cy="2668162"/>
          </a:xfrm>
          <a:prstGeom prst="rect">
            <a:avLst/>
          </a:prstGeom>
          <a:noFill/>
          <a:ln>
            <a:noFill/>
          </a:ln>
        </p:spPr>
      </p:pic>
      <p:cxnSp>
        <p:nvCxnSpPr>
          <p:cNvPr id="60" name="Shape 60"/>
          <p:cNvCxnSpPr>
            <a:stCxn id="59" idx="3"/>
          </p:cNvCxnSpPr>
          <p:nvPr/>
        </p:nvCxnSpPr>
        <p:spPr>
          <a:xfrm flipV="1">
            <a:off x="3466080" y="2358015"/>
            <a:ext cx="1335559" cy="54987"/>
          </a:xfrm>
          <a:prstGeom prst="straightConnector1">
            <a:avLst/>
          </a:prstGeom>
          <a:noFill/>
          <a:ln w="38100" cap="flat" cmpd="sng">
            <a:solidFill>
              <a:schemeClr val="dk2"/>
            </a:solidFill>
            <a:prstDash val="solid"/>
            <a:round/>
            <a:headEnd type="none" w="lg" len="lg"/>
            <a:tailEnd type="triangle" w="lg" len="lg"/>
          </a:ln>
        </p:spPr>
      </p:cxnSp>
      <p:sp>
        <p:nvSpPr>
          <p:cNvPr id="61" name="Shape 61"/>
          <p:cNvSpPr txBox="1"/>
          <p:nvPr/>
        </p:nvSpPr>
        <p:spPr>
          <a:xfrm>
            <a:off x="874081" y="386780"/>
            <a:ext cx="7395839" cy="671974"/>
          </a:xfrm>
          <a:prstGeom prst="rect">
            <a:avLst/>
          </a:prstGeom>
          <a:noFill/>
          <a:ln>
            <a:noFill/>
          </a:ln>
        </p:spPr>
        <p:txBody>
          <a:bodyPr lIns="82930" tIns="82930" rIns="82930" bIns="82930" anchor="t" anchorCtr="0">
            <a:noAutofit/>
          </a:bodyPr>
          <a:lstStyle/>
          <a:p>
            <a:r>
              <a:rPr lang="en-US" sz="2800" b="1"/>
              <a:t>Ethylene stimulates enzyme </a:t>
            </a:r>
            <a:r>
              <a:rPr lang="en-US" sz="2800" b="1" smtClean="0"/>
              <a:t>production </a:t>
            </a:r>
            <a:endParaRPr lang="en-US" sz="2800" b="1"/>
          </a:p>
        </p:txBody>
      </p:sp>
      <p:sp>
        <p:nvSpPr>
          <p:cNvPr id="62" name="Shape 62"/>
          <p:cNvSpPr txBox="1"/>
          <p:nvPr/>
        </p:nvSpPr>
        <p:spPr>
          <a:xfrm>
            <a:off x="3705404" y="1788591"/>
            <a:ext cx="1173157" cy="564933"/>
          </a:xfrm>
          <a:prstGeom prst="rect">
            <a:avLst/>
          </a:prstGeom>
          <a:noFill/>
          <a:ln>
            <a:noFill/>
          </a:ln>
        </p:spPr>
        <p:txBody>
          <a:bodyPr lIns="82930" tIns="82930" rIns="82930" bIns="82930" anchor="ctr" anchorCtr="0">
            <a:noAutofit/>
          </a:bodyPr>
          <a:lstStyle/>
          <a:p>
            <a:pPr>
              <a:lnSpc>
                <a:spcPct val="120000"/>
              </a:lnSpc>
            </a:pPr>
            <a:r>
              <a:rPr lang="en-US" sz="1633" dirty="0">
                <a:solidFill>
                  <a:schemeClr val="dk1"/>
                </a:solidFill>
                <a:latin typeface="Comic Sans MS"/>
                <a:ea typeface="Comic Sans MS"/>
                <a:cs typeface="Comic Sans MS"/>
                <a:sym typeface="Comic Sans MS"/>
              </a:rPr>
              <a:t>produces</a:t>
            </a:r>
          </a:p>
        </p:txBody>
      </p:sp>
      <p:sp>
        <p:nvSpPr>
          <p:cNvPr id="63" name="Shape 63"/>
          <p:cNvSpPr txBox="1"/>
          <p:nvPr/>
        </p:nvSpPr>
        <p:spPr>
          <a:xfrm>
            <a:off x="5060319" y="2071046"/>
            <a:ext cx="1036800" cy="564933"/>
          </a:xfrm>
          <a:prstGeom prst="rect">
            <a:avLst/>
          </a:prstGeom>
          <a:noFill/>
          <a:ln>
            <a:noFill/>
          </a:ln>
        </p:spPr>
        <p:txBody>
          <a:bodyPr lIns="82930" tIns="82930" rIns="82930" bIns="82930" anchor="ctr" anchorCtr="0">
            <a:noAutofit/>
          </a:bodyPr>
          <a:lstStyle/>
          <a:p>
            <a:pPr>
              <a:lnSpc>
                <a:spcPct val="120000"/>
              </a:lnSpc>
            </a:pPr>
            <a:r>
              <a:rPr lang="en-US" sz="1633">
                <a:solidFill>
                  <a:schemeClr val="dk1"/>
                </a:solidFill>
                <a:latin typeface="Comic Sans MS"/>
                <a:ea typeface="Comic Sans MS"/>
                <a:cs typeface="Comic Sans MS"/>
                <a:sym typeface="Comic Sans MS"/>
              </a:rPr>
              <a:t>H</a:t>
            </a:r>
            <a:r>
              <a:rPr lang="en-US" sz="1633" baseline="-25000">
                <a:solidFill>
                  <a:schemeClr val="dk1"/>
                </a:solidFill>
                <a:latin typeface="Comic Sans MS"/>
                <a:ea typeface="Comic Sans MS"/>
                <a:cs typeface="Comic Sans MS"/>
                <a:sym typeface="Comic Sans MS"/>
              </a:rPr>
              <a:t>2</a:t>
            </a:r>
            <a:r>
              <a:rPr lang="en-US" sz="1633">
                <a:solidFill>
                  <a:schemeClr val="dk1"/>
                </a:solidFill>
                <a:latin typeface="Comic Sans MS"/>
                <a:ea typeface="Comic Sans MS"/>
                <a:cs typeface="Comic Sans MS"/>
                <a:sym typeface="Comic Sans MS"/>
              </a:rPr>
              <a:t>C=CH</a:t>
            </a:r>
            <a:r>
              <a:rPr lang="en-US" sz="1633" baseline="-25000">
                <a:solidFill>
                  <a:schemeClr val="dk1"/>
                </a:solidFill>
                <a:latin typeface="Comic Sans MS"/>
                <a:ea typeface="Comic Sans MS"/>
                <a:cs typeface="Comic Sans MS"/>
                <a:sym typeface="Comic Sans MS"/>
              </a:rPr>
              <a:t>2</a:t>
            </a:r>
          </a:p>
        </p:txBody>
      </p:sp>
      <p:sp>
        <p:nvSpPr>
          <p:cNvPr id="64" name="Shape 64"/>
          <p:cNvSpPr txBox="1"/>
          <p:nvPr/>
        </p:nvSpPr>
        <p:spPr>
          <a:xfrm>
            <a:off x="6029473" y="2146845"/>
            <a:ext cx="954074" cy="422340"/>
          </a:xfrm>
          <a:prstGeom prst="rect">
            <a:avLst/>
          </a:prstGeom>
          <a:noFill/>
          <a:ln>
            <a:noFill/>
          </a:ln>
        </p:spPr>
        <p:txBody>
          <a:bodyPr lIns="82930" tIns="82930" rIns="82930" bIns="82930" anchor="ctr" anchorCtr="0">
            <a:noAutofit/>
          </a:bodyPr>
          <a:lstStyle/>
          <a:p>
            <a:pPr>
              <a:lnSpc>
                <a:spcPct val="120000"/>
              </a:lnSpc>
            </a:pPr>
            <a:r>
              <a:rPr lang="en-US" sz="1633">
                <a:solidFill>
                  <a:schemeClr val="dk1"/>
                </a:solidFill>
                <a:latin typeface="Comic Sans MS"/>
                <a:ea typeface="Comic Sans MS"/>
                <a:cs typeface="Comic Sans MS"/>
                <a:sym typeface="Comic Sans MS"/>
              </a:rPr>
              <a:t>(ethylene)</a:t>
            </a:r>
          </a:p>
        </p:txBody>
      </p:sp>
      <p:sp>
        <p:nvSpPr>
          <p:cNvPr id="65" name="Shape 65"/>
          <p:cNvSpPr txBox="1"/>
          <p:nvPr/>
        </p:nvSpPr>
        <p:spPr>
          <a:xfrm>
            <a:off x="5552573" y="2833203"/>
            <a:ext cx="1907874" cy="422340"/>
          </a:xfrm>
          <a:prstGeom prst="rect">
            <a:avLst/>
          </a:prstGeom>
          <a:noFill/>
          <a:ln>
            <a:noFill/>
          </a:ln>
        </p:spPr>
        <p:txBody>
          <a:bodyPr lIns="82930" tIns="82930" rIns="82930" bIns="82930" anchor="ctr" anchorCtr="0">
            <a:noAutofit/>
          </a:bodyPr>
          <a:lstStyle/>
          <a:p>
            <a:pPr>
              <a:lnSpc>
                <a:spcPct val="120000"/>
              </a:lnSpc>
            </a:pPr>
            <a:r>
              <a:rPr lang="en-US" sz="1633">
                <a:solidFill>
                  <a:schemeClr val="dk1"/>
                </a:solidFill>
                <a:latin typeface="Comic Sans MS"/>
                <a:ea typeface="Comic Sans MS"/>
                <a:cs typeface="Comic Sans MS"/>
                <a:sym typeface="Comic Sans MS"/>
              </a:rPr>
              <a:t>induces/turns on</a:t>
            </a:r>
          </a:p>
        </p:txBody>
      </p:sp>
      <p:cxnSp>
        <p:nvCxnSpPr>
          <p:cNvPr id="66" name="Shape 66"/>
          <p:cNvCxnSpPr>
            <a:stCxn id="67" idx="3"/>
          </p:cNvCxnSpPr>
          <p:nvPr/>
        </p:nvCxnSpPr>
        <p:spPr>
          <a:xfrm>
            <a:off x="2362847" y="5116624"/>
            <a:ext cx="2438792" cy="290358"/>
          </a:xfrm>
          <a:prstGeom prst="straightConnector1">
            <a:avLst/>
          </a:prstGeom>
          <a:noFill/>
          <a:ln w="38100" cap="flat" cmpd="sng">
            <a:solidFill>
              <a:schemeClr val="dk2"/>
            </a:solidFill>
            <a:prstDash val="solid"/>
            <a:round/>
            <a:headEnd type="none" w="lg" len="lg"/>
            <a:tailEnd type="triangle" w="lg" len="lg"/>
          </a:ln>
        </p:spPr>
      </p:cxnSp>
      <p:cxnSp>
        <p:nvCxnSpPr>
          <p:cNvPr id="68" name="Shape 68"/>
          <p:cNvCxnSpPr/>
          <p:nvPr/>
        </p:nvCxnSpPr>
        <p:spPr>
          <a:xfrm flipH="1">
            <a:off x="2141177" y="4169410"/>
            <a:ext cx="406012" cy="659089"/>
          </a:xfrm>
          <a:prstGeom prst="straightConnector1">
            <a:avLst/>
          </a:prstGeom>
          <a:noFill/>
          <a:ln w="38100" cap="flat" cmpd="sng">
            <a:solidFill>
              <a:schemeClr val="dk2"/>
            </a:solidFill>
            <a:prstDash val="solid"/>
            <a:round/>
            <a:headEnd type="none" w="lg" len="lg"/>
            <a:tailEnd type="triangle" w="lg" len="lg"/>
          </a:ln>
        </p:spPr>
      </p:cxnSp>
      <p:cxnSp>
        <p:nvCxnSpPr>
          <p:cNvPr id="69" name="Shape 69"/>
          <p:cNvCxnSpPr/>
          <p:nvPr/>
        </p:nvCxnSpPr>
        <p:spPr>
          <a:xfrm flipH="1">
            <a:off x="3914691" y="4121777"/>
            <a:ext cx="963870" cy="2448"/>
          </a:xfrm>
          <a:prstGeom prst="straightConnector1">
            <a:avLst/>
          </a:prstGeom>
          <a:noFill/>
          <a:ln w="38100" cap="flat" cmpd="sng">
            <a:solidFill>
              <a:schemeClr val="dk2"/>
            </a:solidFill>
            <a:prstDash val="solid"/>
            <a:round/>
            <a:headEnd type="none" w="lg" len="lg"/>
            <a:tailEnd type="triangle" w="lg" len="lg"/>
          </a:ln>
        </p:spPr>
      </p:cxnSp>
      <p:cxnSp>
        <p:nvCxnSpPr>
          <p:cNvPr id="70" name="Shape 70"/>
          <p:cNvCxnSpPr/>
          <p:nvPr/>
        </p:nvCxnSpPr>
        <p:spPr>
          <a:xfrm flipH="1">
            <a:off x="5450843" y="2730113"/>
            <a:ext cx="30477" cy="1109185"/>
          </a:xfrm>
          <a:prstGeom prst="straightConnector1">
            <a:avLst/>
          </a:prstGeom>
          <a:noFill/>
          <a:ln w="38100" cap="flat" cmpd="sng">
            <a:solidFill>
              <a:schemeClr val="dk2"/>
            </a:solidFill>
            <a:prstDash val="solid"/>
            <a:round/>
            <a:headEnd type="none" w="lg" len="lg"/>
            <a:tailEnd type="triangle" w="lg" len="lg"/>
          </a:ln>
        </p:spPr>
      </p:cxnSp>
      <p:sp>
        <p:nvSpPr>
          <p:cNvPr id="71" name="Shape 71"/>
          <p:cNvSpPr txBox="1"/>
          <p:nvPr/>
        </p:nvSpPr>
        <p:spPr>
          <a:xfrm>
            <a:off x="5155042" y="3839310"/>
            <a:ext cx="772565" cy="564933"/>
          </a:xfrm>
          <a:prstGeom prst="rect">
            <a:avLst/>
          </a:prstGeom>
          <a:noFill/>
          <a:ln>
            <a:noFill/>
          </a:ln>
        </p:spPr>
        <p:txBody>
          <a:bodyPr lIns="82930" tIns="82930" rIns="82930" bIns="82930" anchor="ctr" anchorCtr="0">
            <a:noAutofit/>
          </a:bodyPr>
          <a:lstStyle/>
          <a:p>
            <a:pPr>
              <a:lnSpc>
                <a:spcPct val="120000"/>
              </a:lnSpc>
            </a:pPr>
            <a:r>
              <a:rPr lang="en-US" sz="1633">
                <a:solidFill>
                  <a:schemeClr val="dk1"/>
                </a:solidFill>
                <a:latin typeface="Comic Sans MS"/>
                <a:ea typeface="Comic Sans MS"/>
                <a:cs typeface="Comic Sans MS"/>
                <a:sym typeface="Comic Sans MS"/>
              </a:rPr>
              <a:t>genes</a:t>
            </a:r>
          </a:p>
        </p:txBody>
      </p:sp>
      <p:sp>
        <p:nvSpPr>
          <p:cNvPr id="72" name="Shape 72"/>
          <p:cNvSpPr txBox="1"/>
          <p:nvPr/>
        </p:nvSpPr>
        <p:spPr>
          <a:xfrm>
            <a:off x="3855119" y="4287796"/>
            <a:ext cx="1337771" cy="422340"/>
          </a:xfrm>
          <a:prstGeom prst="rect">
            <a:avLst/>
          </a:prstGeom>
          <a:noFill/>
          <a:ln>
            <a:noFill/>
          </a:ln>
        </p:spPr>
        <p:txBody>
          <a:bodyPr lIns="82930" tIns="82930" rIns="82930" bIns="82930" anchor="ctr" anchorCtr="0">
            <a:noAutofit/>
          </a:bodyPr>
          <a:lstStyle/>
          <a:p>
            <a:pPr>
              <a:lnSpc>
                <a:spcPct val="120000"/>
              </a:lnSpc>
            </a:pPr>
            <a:r>
              <a:rPr lang="en-US" sz="1633">
                <a:solidFill>
                  <a:schemeClr val="dk1"/>
                </a:solidFill>
                <a:latin typeface="Comic Sans MS"/>
                <a:ea typeface="Comic Sans MS"/>
                <a:cs typeface="Comic Sans MS"/>
                <a:sym typeface="Comic Sans MS"/>
              </a:rPr>
              <a:t>producing</a:t>
            </a:r>
          </a:p>
        </p:txBody>
      </p:sp>
      <p:sp>
        <p:nvSpPr>
          <p:cNvPr id="73" name="Shape 73"/>
          <p:cNvSpPr txBox="1"/>
          <p:nvPr/>
        </p:nvSpPr>
        <p:spPr>
          <a:xfrm>
            <a:off x="2687925" y="3958093"/>
            <a:ext cx="1100205" cy="327368"/>
          </a:xfrm>
          <a:prstGeom prst="rect">
            <a:avLst/>
          </a:prstGeom>
          <a:solidFill>
            <a:srgbClr val="FFFF00"/>
          </a:solidFill>
          <a:ln>
            <a:noFill/>
          </a:ln>
        </p:spPr>
        <p:txBody>
          <a:bodyPr lIns="82930" tIns="82930" rIns="82930" bIns="82930" anchor="ctr" anchorCtr="0">
            <a:noAutofit/>
          </a:bodyPr>
          <a:lstStyle/>
          <a:p>
            <a:pPr>
              <a:lnSpc>
                <a:spcPct val="120000"/>
              </a:lnSpc>
            </a:pPr>
            <a:r>
              <a:rPr lang="en-US" sz="1633">
                <a:solidFill>
                  <a:schemeClr val="dk1"/>
                </a:solidFill>
                <a:latin typeface="Comic Sans MS"/>
                <a:ea typeface="Comic Sans MS"/>
                <a:cs typeface="Comic Sans MS"/>
                <a:sym typeface="Comic Sans MS"/>
              </a:rPr>
              <a:t> enzymes</a:t>
            </a:r>
          </a:p>
        </p:txBody>
      </p:sp>
      <p:sp>
        <p:nvSpPr>
          <p:cNvPr id="74" name="Shape 74"/>
          <p:cNvSpPr txBox="1"/>
          <p:nvPr/>
        </p:nvSpPr>
        <p:spPr>
          <a:xfrm>
            <a:off x="874081" y="4034425"/>
            <a:ext cx="1267098" cy="485744"/>
          </a:xfrm>
          <a:prstGeom prst="rect">
            <a:avLst/>
          </a:prstGeom>
          <a:noFill/>
          <a:ln>
            <a:noFill/>
          </a:ln>
        </p:spPr>
        <p:txBody>
          <a:bodyPr lIns="82930" tIns="82930" rIns="82930" bIns="82930" anchor="ctr" anchorCtr="0">
            <a:noAutofit/>
          </a:bodyPr>
          <a:lstStyle/>
          <a:p>
            <a:pPr>
              <a:lnSpc>
                <a:spcPct val="120000"/>
              </a:lnSpc>
            </a:pPr>
            <a:r>
              <a:rPr lang="en-US" sz="1633">
                <a:solidFill>
                  <a:schemeClr val="dk1"/>
                </a:solidFill>
                <a:latin typeface="Comic Sans MS"/>
                <a:ea typeface="Comic Sans MS"/>
                <a:cs typeface="Comic Sans MS"/>
                <a:sym typeface="Comic Sans MS"/>
              </a:rPr>
              <a:t>degrade</a:t>
            </a:r>
          </a:p>
        </p:txBody>
      </p:sp>
      <p:sp>
        <p:nvSpPr>
          <p:cNvPr id="67" name="Shape 67"/>
          <p:cNvSpPr txBox="1"/>
          <p:nvPr/>
        </p:nvSpPr>
        <p:spPr>
          <a:xfrm>
            <a:off x="771727" y="4905454"/>
            <a:ext cx="1591120" cy="422340"/>
          </a:xfrm>
          <a:prstGeom prst="rect">
            <a:avLst/>
          </a:prstGeom>
          <a:noFill/>
          <a:ln>
            <a:noFill/>
          </a:ln>
        </p:spPr>
        <p:txBody>
          <a:bodyPr lIns="82930" tIns="82930" rIns="82930" bIns="82930" anchor="ctr" anchorCtr="0">
            <a:noAutofit/>
          </a:bodyPr>
          <a:lstStyle/>
          <a:p>
            <a:pPr>
              <a:lnSpc>
                <a:spcPct val="120000"/>
              </a:lnSpc>
            </a:pPr>
            <a:r>
              <a:rPr lang="en-US" sz="1633">
                <a:solidFill>
                  <a:schemeClr val="dk1"/>
                </a:solidFill>
                <a:latin typeface="Comic Sans MS"/>
                <a:ea typeface="Comic Sans MS"/>
                <a:cs typeface="Comic Sans MS"/>
                <a:sym typeface="Comic Sans MS"/>
              </a:rPr>
              <a:t>parts of fruit</a:t>
            </a:r>
          </a:p>
        </p:txBody>
      </p:sp>
      <p:sp>
        <p:nvSpPr>
          <p:cNvPr id="75" name="Shape 75"/>
          <p:cNvSpPr txBox="1"/>
          <p:nvPr/>
        </p:nvSpPr>
        <p:spPr>
          <a:xfrm>
            <a:off x="359955" y="5043490"/>
            <a:ext cx="2335385" cy="659089"/>
          </a:xfrm>
          <a:prstGeom prst="rect">
            <a:avLst/>
          </a:prstGeom>
          <a:noFill/>
          <a:ln>
            <a:noFill/>
          </a:ln>
        </p:spPr>
        <p:txBody>
          <a:bodyPr lIns="82930" tIns="82930" rIns="82930" bIns="82930" anchor="ctr" anchorCtr="0">
            <a:noAutofit/>
          </a:bodyPr>
          <a:lstStyle/>
          <a:p>
            <a:pPr>
              <a:lnSpc>
                <a:spcPct val="120000"/>
              </a:lnSpc>
            </a:pPr>
            <a:endParaRPr sz="1633">
              <a:solidFill>
                <a:schemeClr val="dk1"/>
              </a:solidFill>
              <a:latin typeface="Comic Sans MS"/>
              <a:ea typeface="Comic Sans MS"/>
              <a:cs typeface="Comic Sans MS"/>
              <a:sym typeface="Comic Sans MS"/>
            </a:endParaRPr>
          </a:p>
          <a:p>
            <a:pPr>
              <a:lnSpc>
                <a:spcPct val="120000"/>
              </a:lnSpc>
            </a:pPr>
            <a:r>
              <a:rPr lang="en-US" sz="1633">
                <a:solidFill>
                  <a:schemeClr val="dk1"/>
                </a:solidFill>
                <a:latin typeface="Comic Sans MS"/>
                <a:ea typeface="Comic Sans MS"/>
                <a:cs typeface="Comic Sans MS"/>
                <a:sym typeface="Comic Sans MS"/>
              </a:rPr>
              <a:t>(chlorophyll, acids, starches, pectin, proteins, etc.)</a:t>
            </a:r>
          </a:p>
        </p:txBody>
      </p:sp>
      <p:sp>
        <p:nvSpPr>
          <p:cNvPr id="76" name="Shape 76"/>
          <p:cNvSpPr txBox="1"/>
          <p:nvPr/>
        </p:nvSpPr>
        <p:spPr>
          <a:xfrm>
            <a:off x="2913359" y="5406983"/>
            <a:ext cx="1337771" cy="485744"/>
          </a:xfrm>
          <a:prstGeom prst="rect">
            <a:avLst/>
          </a:prstGeom>
          <a:noFill/>
          <a:ln>
            <a:noFill/>
          </a:ln>
        </p:spPr>
        <p:txBody>
          <a:bodyPr lIns="82930" tIns="82930" rIns="82930" bIns="82930" anchor="ctr" anchorCtr="0">
            <a:noAutofit/>
          </a:bodyPr>
          <a:lstStyle/>
          <a:p>
            <a:pPr>
              <a:lnSpc>
                <a:spcPct val="120000"/>
              </a:lnSpc>
            </a:pPr>
            <a:r>
              <a:rPr lang="en-US" sz="1633">
                <a:solidFill>
                  <a:schemeClr val="dk1"/>
                </a:solidFill>
                <a:latin typeface="Comic Sans MS"/>
                <a:ea typeface="Comic Sans MS"/>
                <a:cs typeface="Comic Sans MS"/>
                <a:sym typeface="Comic Sans MS"/>
              </a:rPr>
              <a:t>resulting in</a:t>
            </a:r>
          </a:p>
        </p:txBody>
      </p:sp>
      <p:pic>
        <p:nvPicPr>
          <p:cNvPr id="77" name="Shape 77"/>
          <p:cNvPicPr preferRelativeResize="0"/>
          <p:nvPr/>
        </p:nvPicPr>
        <p:blipFill>
          <a:blip r:embed="rId4">
            <a:alphaModFix/>
          </a:blip>
          <a:stretch>
            <a:fillRect/>
          </a:stretch>
        </p:blipFill>
        <p:spPr>
          <a:xfrm rot="5400000">
            <a:off x="5788166" y="3676396"/>
            <a:ext cx="2259144" cy="3714837"/>
          </a:xfrm>
          <a:prstGeom prst="rect">
            <a:avLst/>
          </a:prstGeom>
          <a:noFill/>
          <a:ln>
            <a:noFill/>
          </a:ln>
        </p:spPr>
      </p:pic>
      <p:sp>
        <p:nvSpPr>
          <p:cNvPr id="4" name="TextBox 3"/>
          <p:cNvSpPr txBox="1"/>
          <p:nvPr/>
        </p:nvSpPr>
        <p:spPr>
          <a:xfrm>
            <a:off x="94285" y="6432416"/>
            <a:ext cx="8876469" cy="343620"/>
          </a:xfrm>
          <a:prstGeom prst="rect">
            <a:avLst/>
          </a:prstGeom>
          <a:noFill/>
        </p:spPr>
        <p:txBody>
          <a:bodyPr wrap="none" rtlCol="0">
            <a:spAutoFit/>
          </a:bodyPr>
          <a:lstStyle/>
          <a:p>
            <a:r>
              <a:rPr lang="en-US" sz="1633" b="1" dirty="0"/>
              <a:t>Adapted from </a:t>
            </a:r>
            <a:r>
              <a:rPr lang="en-US" sz="1633" b="1" dirty="0">
                <a:hlinkClick r:id="rId5"/>
              </a:rPr>
              <a:t>http://www.slideserve.com/yahto/fruit-ripening-and-protease-activity</a:t>
            </a:r>
            <a:r>
              <a:rPr lang="en-US" sz="1633" b="1" dirty="0"/>
              <a:t> © Janet Bryan</a:t>
            </a:r>
          </a:p>
        </p:txBody>
      </p:sp>
    </p:spTree>
    <p:extLst>
      <p:ext uri="{BB962C8B-B14F-4D97-AF65-F5344CB8AC3E}">
        <p14:creationId xmlns:p14="http://schemas.microsoft.com/office/powerpoint/2010/main" val="2105862086"/>
      </p:ext>
    </p:extLst>
  </p:cSld>
  <p:clrMapOvr>
    <a:masterClrMapping/>
  </p:clrMapOvr>
  <p:transition spd="slow">
    <p:cu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Shape 82"/>
          <p:cNvSpPr txBox="1"/>
          <p:nvPr/>
        </p:nvSpPr>
        <p:spPr>
          <a:xfrm>
            <a:off x="379732" y="1241634"/>
            <a:ext cx="8105900" cy="4976286"/>
          </a:xfrm>
          <a:prstGeom prst="rect">
            <a:avLst/>
          </a:prstGeom>
          <a:noFill/>
          <a:ln>
            <a:noFill/>
          </a:ln>
        </p:spPr>
        <p:txBody>
          <a:bodyPr lIns="82930" tIns="82930" rIns="82930" bIns="82930" anchor="t" anchorCtr="0">
            <a:noAutofit/>
          </a:bodyPr>
          <a:lstStyle/>
          <a:p>
            <a:r>
              <a:rPr lang="en-US" sz="2400" dirty="0" smtClean="0"/>
              <a:t>1. Is </a:t>
            </a:r>
            <a:r>
              <a:rPr lang="en-US" sz="2400" dirty="0"/>
              <a:t>banana ripening a spontaneous </a:t>
            </a:r>
            <a:r>
              <a:rPr lang="en-US" sz="2400" dirty="0" smtClean="0"/>
              <a:t>or  non-spontaneous </a:t>
            </a:r>
            <a:r>
              <a:rPr lang="en-US" sz="2400" dirty="0"/>
              <a:t>reaction?</a:t>
            </a:r>
          </a:p>
          <a:p>
            <a:endParaRPr sz="2400" dirty="0"/>
          </a:p>
          <a:p>
            <a:r>
              <a:rPr lang="en-US" sz="2400" dirty="0" smtClean="0"/>
              <a:t>2. What </a:t>
            </a:r>
            <a:r>
              <a:rPr lang="en-US" sz="2400" dirty="0"/>
              <a:t>are the relative levels of ethylene </a:t>
            </a:r>
            <a:r>
              <a:rPr lang="en-US" sz="2400" dirty="0" smtClean="0"/>
              <a:t>in green</a:t>
            </a:r>
            <a:r>
              <a:rPr lang="en-US" sz="2400" dirty="0"/>
              <a:t>, yellow, and brown bananas?</a:t>
            </a:r>
          </a:p>
          <a:p>
            <a:endParaRPr sz="2400" dirty="0"/>
          </a:p>
          <a:p>
            <a:r>
              <a:rPr lang="en-US" sz="2400" dirty="0" smtClean="0"/>
              <a:t>3. You </a:t>
            </a:r>
            <a:r>
              <a:rPr lang="en-US" sz="2400" dirty="0"/>
              <a:t>notice that when you place green </a:t>
            </a:r>
            <a:r>
              <a:rPr lang="en-US" sz="2400" dirty="0" smtClean="0"/>
              <a:t>bananas next </a:t>
            </a:r>
            <a:r>
              <a:rPr lang="en-US" sz="2400" dirty="0"/>
              <a:t>to brown bananas on your kitchen </a:t>
            </a:r>
            <a:r>
              <a:rPr lang="en-US" sz="2400" dirty="0" smtClean="0"/>
              <a:t>counter that </a:t>
            </a:r>
            <a:r>
              <a:rPr lang="en-US" sz="2400" dirty="0"/>
              <a:t>green bananas ripen much more </a:t>
            </a:r>
            <a:r>
              <a:rPr lang="en-US" sz="2400" dirty="0" smtClean="0"/>
              <a:t>quickly. Why </a:t>
            </a:r>
            <a:r>
              <a:rPr lang="en-US" sz="2400" dirty="0"/>
              <a:t>is this? How could you hasten the ripening?</a:t>
            </a:r>
          </a:p>
          <a:p>
            <a:pPr indent="414726"/>
            <a:endParaRPr sz="2400" dirty="0"/>
          </a:p>
          <a:p>
            <a:r>
              <a:rPr lang="en-US" sz="2400" dirty="0" smtClean="0"/>
              <a:t>4. What </a:t>
            </a:r>
            <a:r>
              <a:rPr lang="en-US" sz="2400" dirty="0"/>
              <a:t>other phenomena in your everyday life </a:t>
            </a:r>
            <a:r>
              <a:rPr lang="en-US" sz="2400" dirty="0" smtClean="0"/>
              <a:t>do you </a:t>
            </a:r>
            <a:r>
              <a:rPr lang="en-US" sz="2400" dirty="0"/>
              <a:t>think may be regulated by enzymes?</a:t>
            </a:r>
          </a:p>
        </p:txBody>
      </p:sp>
      <p:sp>
        <p:nvSpPr>
          <p:cNvPr id="3" name="Shape 61"/>
          <p:cNvSpPr txBox="1"/>
          <p:nvPr/>
        </p:nvSpPr>
        <p:spPr>
          <a:xfrm>
            <a:off x="874081" y="386780"/>
            <a:ext cx="7395839" cy="671974"/>
          </a:xfrm>
          <a:prstGeom prst="rect">
            <a:avLst/>
          </a:prstGeom>
          <a:noFill/>
          <a:ln>
            <a:noFill/>
          </a:ln>
        </p:spPr>
        <p:txBody>
          <a:bodyPr lIns="82930" tIns="82930" rIns="82930" bIns="82930" anchor="t" anchorCtr="0">
            <a:noAutofit/>
          </a:bodyPr>
          <a:lstStyle/>
          <a:p>
            <a:pPr algn="ctr"/>
            <a:r>
              <a:rPr lang="en-US" sz="2800" b="1" dirty="0" smtClean="0"/>
              <a:t>Group Discussion </a:t>
            </a:r>
            <a:endParaRPr lang="en-US" sz="2800" b="1" dirty="0"/>
          </a:p>
        </p:txBody>
      </p:sp>
    </p:spTree>
    <p:extLst>
      <p:ext uri="{BB962C8B-B14F-4D97-AF65-F5344CB8AC3E}">
        <p14:creationId xmlns:p14="http://schemas.microsoft.com/office/powerpoint/2010/main" val="1990704734"/>
      </p:ext>
    </p:extLst>
  </p:cSld>
  <p:clrMapOvr>
    <a:masterClrMapping/>
  </p:clrMapOvr>
  <p:transition spd="slow">
    <p:cu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449179" y="393540"/>
            <a:ext cx="8390021" cy="1200329"/>
          </a:xfrm>
          <a:prstGeom prst="rect">
            <a:avLst/>
          </a:prstGeom>
          <a:noFill/>
        </p:spPr>
        <p:txBody>
          <a:bodyPr wrap="square" rtlCol="0">
            <a:spAutoFit/>
          </a:bodyPr>
          <a:lstStyle/>
          <a:p>
            <a:r>
              <a:rPr lang="en-US" sz="2400" b="1" dirty="0" smtClean="0"/>
              <a:t>Clicker Question- 12: </a:t>
            </a:r>
          </a:p>
          <a:p>
            <a:r>
              <a:rPr lang="en-US" sz="2400" b="1" dirty="0" smtClean="0">
                <a:solidFill>
                  <a:srgbClr val="0432FF"/>
                </a:solidFill>
              </a:rPr>
              <a:t>Is </a:t>
            </a:r>
            <a:r>
              <a:rPr lang="en-US" sz="2400" b="1" dirty="0">
                <a:solidFill>
                  <a:srgbClr val="0432FF"/>
                </a:solidFill>
              </a:rPr>
              <a:t>banana ripening a spontaneous </a:t>
            </a:r>
            <a:r>
              <a:rPr lang="en-US" sz="2400" b="1" dirty="0" smtClean="0">
                <a:solidFill>
                  <a:srgbClr val="0432FF"/>
                </a:solidFill>
              </a:rPr>
              <a:t>or non-spontaneous </a:t>
            </a:r>
            <a:r>
              <a:rPr lang="en-US" sz="2400" b="1" dirty="0">
                <a:solidFill>
                  <a:srgbClr val="0432FF"/>
                </a:solidFill>
              </a:rPr>
              <a:t>reaction</a:t>
            </a:r>
            <a:r>
              <a:rPr lang="en-US" sz="2400" b="1" dirty="0" smtClean="0">
                <a:solidFill>
                  <a:srgbClr val="0432FF"/>
                </a:solidFill>
              </a:rPr>
              <a:t>? Predict the sign (+/ -) of △G accompanying this reaction. </a:t>
            </a:r>
            <a:endParaRPr lang="en-US" sz="2400" b="1" dirty="0">
              <a:solidFill>
                <a:srgbClr val="0432FF"/>
              </a:solidFill>
            </a:endParaRPr>
          </a:p>
        </p:txBody>
      </p:sp>
      <p:sp>
        <p:nvSpPr>
          <p:cNvPr id="12" name="TextBox 11"/>
          <p:cNvSpPr txBox="1"/>
          <p:nvPr/>
        </p:nvSpPr>
        <p:spPr>
          <a:xfrm>
            <a:off x="825254" y="3687651"/>
            <a:ext cx="5555848" cy="2616101"/>
          </a:xfrm>
          <a:prstGeom prst="rect">
            <a:avLst/>
          </a:prstGeom>
          <a:noFill/>
        </p:spPr>
        <p:txBody>
          <a:bodyPr wrap="square" rtlCol="0">
            <a:spAutoFit/>
          </a:bodyPr>
          <a:lstStyle/>
          <a:p>
            <a:pPr marL="342900" indent="-342900">
              <a:buAutoNum type="alphaUcPeriod"/>
            </a:pPr>
            <a:r>
              <a:rPr lang="en-US" sz="2400" b="1" dirty="0" smtClean="0"/>
              <a:t>Spontaneous; </a:t>
            </a:r>
            <a:r>
              <a:rPr lang="en-US" sz="3600" b="1" dirty="0" smtClean="0"/>
              <a:t>+ </a:t>
            </a:r>
            <a:r>
              <a:rPr lang="en-US" sz="2400" b="1" dirty="0" smtClean="0"/>
              <a:t> </a:t>
            </a:r>
          </a:p>
          <a:p>
            <a:pPr marL="342900" indent="-342900">
              <a:buAutoNum type="alphaUcPeriod"/>
            </a:pPr>
            <a:r>
              <a:rPr lang="en-US" sz="2400" b="1" dirty="0" smtClean="0"/>
              <a:t>Spontaneous; </a:t>
            </a:r>
            <a:r>
              <a:rPr lang="en-US" sz="4600" b="1" dirty="0" smtClean="0"/>
              <a:t>-</a:t>
            </a:r>
            <a:r>
              <a:rPr lang="en-US" sz="3600" b="1" dirty="0" smtClean="0"/>
              <a:t> </a:t>
            </a:r>
          </a:p>
          <a:p>
            <a:pPr marL="342900" indent="-342900">
              <a:buAutoNum type="alphaUcPeriod"/>
            </a:pPr>
            <a:r>
              <a:rPr lang="en-US" sz="2400" b="1" dirty="0" smtClean="0"/>
              <a:t>Non-spontaneous; </a:t>
            </a:r>
            <a:r>
              <a:rPr lang="en-US" sz="3600" b="1" dirty="0" smtClean="0"/>
              <a:t>+ </a:t>
            </a:r>
          </a:p>
          <a:p>
            <a:pPr marL="342900" indent="-342900">
              <a:buAutoNum type="alphaUcPeriod"/>
            </a:pPr>
            <a:r>
              <a:rPr lang="en-US" sz="2400" b="1" dirty="0" smtClean="0"/>
              <a:t>Non-spontaneous; </a:t>
            </a:r>
            <a:r>
              <a:rPr lang="en-US" sz="4600" b="1" dirty="0" smtClean="0"/>
              <a:t>-</a:t>
            </a:r>
            <a:r>
              <a:rPr lang="en-US" sz="3600" b="1" dirty="0" smtClean="0"/>
              <a:t> </a:t>
            </a:r>
            <a:endParaRPr lang="en-US" sz="3600" b="1" dirty="0"/>
          </a:p>
        </p:txBody>
      </p:sp>
      <p:pic>
        <p:nvPicPr>
          <p:cNvPr id="27" name="Shape 59"/>
          <p:cNvPicPr preferRelativeResize="0"/>
          <p:nvPr/>
        </p:nvPicPr>
        <p:blipFill rotWithShape="1">
          <a:blip r:embed="rId2">
            <a:alphaModFix/>
          </a:blip>
          <a:srcRect r="3118"/>
          <a:stretch/>
        </p:blipFill>
        <p:spPr>
          <a:xfrm>
            <a:off x="1343309" y="1957136"/>
            <a:ext cx="1993449" cy="1543711"/>
          </a:xfrm>
          <a:prstGeom prst="rect">
            <a:avLst/>
          </a:prstGeom>
          <a:noFill/>
          <a:ln>
            <a:noFill/>
          </a:ln>
        </p:spPr>
      </p:pic>
      <p:pic>
        <p:nvPicPr>
          <p:cNvPr id="28" name="Shape 77"/>
          <p:cNvPicPr preferRelativeResize="0"/>
          <p:nvPr/>
        </p:nvPicPr>
        <p:blipFill>
          <a:blip r:embed="rId3">
            <a:alphaModFix/>
          </a:blip>
          <a:stretch>
            <a:fillRect/>
          </a:stretch>
        </p:blipFill>
        <p:spPr>
          <a:xfrm rot="16200000" flipH="1">
            <a:off x="6171531" y="1650717"/>
            <a:ext cx="1373546" cy="2326714"/>
          </a:xfrm>
          <a:prstGeom prst="rect">
            <a:avLst/>
          </a:prstGeom>
          <a:noFill/>
          <a:ln>
            <a:noFill/>
          </a:ln>
        </p:spPr>
      </p:pic>
      <p:cxnSp>
        <p:nvCxnSpPr>
          <p:cNvPr id="4" name="Straight Arrow Connector 3"/>
          <p:cNvCxnSpPr/>
          <p:nvPr/>
        </p:nvCxnSpPr>
        <p:spPr>
          <a:xfrm>
            <a:off x="3715473" y="2814073"/>
            <a:ext cx="1546338"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64430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449179" y="393540"/>
            <a:ext cx="8390021" cy="1200329"/>
          </a:xfrm>
          <a:prstGeom prst="rect">
            <a:avLst/>
          </a:prstGeom>
          <a:noFill/>
        </p:spPr>
        <p:txBody>
          <a:bodyPr wrap="square" rtlCol="0">
            <a:spAutoFit/>
          </a:bodyPr>
          <a:lstStyle/>
          <a:p>
            <a:r>
              <a:rPr lang="en-US" sz="2400" b="1" dirty="0" smtClean="0"/>
              <a:t>Clicker Question-13: </a:t>
            </a:r>
          </a:p>
          <a:p>
            <a:r>
              <a:rPr lang="en-US" sz="2400" b="1" dirty="0">
                <a:solidFill>
                  <a:srgbClr val="0432FF"/>
                </a:solidFill>
              </a:rPr>
              <a:t>What are the relative levels of ethylene </a:t>
            </a:r>
            <a:r>
              <a:rPr lang="en-US" sz="2400" b="1" dirty="0" smtClean="0">
                <a:solidFill>
                  <a:srgbClr val="0432FF"/>
                </a:solidFill>
              </a:rPr>
              <a:t>in green</a:t>
            </a:r>
            <a:r>
              <a:rPr lang="en-US" sz="2400" b="1" dirty="0">
                <a:solidFill>
                  <a:srgbClr val="0432FF"/>
                </a:solidFill>
              </a:rPr>
              <a:t>, yellow, and brown bananas?</a:t>
            </a:r>
          </a:p>
        </p:txBody>
      </p:sp>
      <p:sp>
        <p:nvSpPr>
          <p:cNvPr id="12" name="TextBox 11"/>
          <p:cNvSpPr txBox="1"/>
          <p:nvPr/>
        </p:nvSpPr>
        <p:spPr>
          <a:xfrm>
            <a:off x="825254" y="3687651"/>
            <a:ext cx="5555848" cy="1938992"/>
          </a:xfrm>
          <a:prstGeom prst="rect">
            <a:avLst/>
          </a:prstGeom>
          <a:noFill/>
        </p:spPr>
        <p:txBody>
          <a:bodyPr wrap="square" rtlCol="0">
            <a:spAutoFit/>
          </a:bodyPr>
          <a:lstStyle/>
          <a:p>
            <a:pPr marL="342900" indent="-342900">
              <a:buAutoNum type="alphaUcPeriod"/>
            </a:pPr>
            <a:r>
              <a:rPr lang="en-US" sz="2400" b="1" dirty="0" smtClean="0"/>
              <a:t>Green &gt; yellow &gt; brown </a:t>
            </a:r>
          </a:p>
          <a:p>
            <a:pPr marL="342900" indent="-342900">
              <a:buAutoNum type="alphaUcPeriod"/>
            </a:pPr>
            <a:r>
              <a:rPr lang="en-US" sz="2400" b="1" dirty="0" smtClean="0"/>
              <a:t>Yellow &gt; green &gt; brown </a:t>
            </a:r>
          </a:p>
          <a:p>
            <a:pPr marL="342900" indent="-342900">
              <a:buAutoNum type="alphaUcPeriod"/>
            </a:pPr>
            <a:r>
              <a:rPr lang="en-US" sz="2400" b="1" dirty="0" smtClean="0"/>
              <a:t>Brown &gt; green &gt; yellow </a:t>
            </a:r>
            <a:endParaRPr lang="en-US" sz="2400" b="1" dirty="0"/>
          </a:p>
          <a:p>
            <a:pPr marL="342900" indent="-342900">
              <a:buAutoNum type="alphaUcPeriod"/>
            </a:pPr>
            <a:r>
              <a:rPr lang="en-US" sz="2400" b="1" dirty="0" smtClean="0"/>
              <a:t>brown &gt; yellow &gt; green </a:t>
            </a:r>
          </a:p>
          <a:p>
            <a:pPr marL="342900" indent="-342900">
              <a:buAutoNum type="alphaUcPeriod"/>
            </a:pPr>
            <a:r>
              <a:rPr lang="en-US" sz="2400" b="1" dirty="0" smtClean="0"/>
              <a:t>Green = yellow = brown  </a:t>
            </a:r>
          </a:p>
        </p:txBody>
      </p:sp>
      <p:pic>
        <p:nvPicPr>
          <p:cNvPr id="27" name="Shape 59"/>
          <p:cNvPicPr preferRelativeResize="0"/>
          <p:nvPr/>
        </p:nvPicPr>
        <p:blipFill rotWithShape="1">
          <a:blip r:embed="rId2">
            <a:alphaModFix/>
          </a:blip>
          <a:srcRect r="3118"/>
          <a:stretch/>
        </p:blipFill>
        <p:spPr>
          <a:xfrm>
            <a:off x="1343309" y="1957136"/>
            <a:ext cx="1993449" cy="1543711"/>
          </a:xfrm>
          <a:prstGeom prst="rect">
            <a:avLst/>
          </a:prstGeom>
          <a:noFill/>
          <a:ln>
            <a:noFill/>
          </a:ln>
        </p:spPr>
      </p:pic>
      <p:pic>
        <p:nvPicPr>
          <p:cNvPr id="28" name="Shape 77"/>
          <p:cNvPicPr preferRelativeResize="0"/>
          <p:nvPr/>
        </p:nvPicPr>
        <p:blipFill>
          <a:blip r:embed="rId3">
            <a:alphaModFix/>
          </a:blip>
          <a:stretch>
            <a:fillRect/>
          </a:stretch>
        </p:blipFill>
        <p:spPr>
          <a:xfrm rot="16200000" flipH="1">
            <a:off x="4079762" y="1650717"/>
            <a:ext cx="1373546" cy="2326714"/>
          </a:xfrm>
          <a:prstGeom prst="rect">
            <a:avLst/>
          </a:prstGeom>
          <a:noFill/>
          <a:ln>
            <a:noFill/>
          </a:ln>
        </p:spPr>
      </p:pic>
    </p:spTree>
    <p:extLst>
      <p:ext uri="{BB962C8B-B14F-4D97-AF65-F5344CB8AC3E}">
        <p14:creationId xmlns:p14="http://schemas.microsoft.com/office/powerpoint/2010/main" val="8638512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8765" y="1199408"/>
            <a:ext cx="7944592" cy="646331"/>
          </a:xfrm>
          <a:prstGeom prst="rect">
            <a:avLst/>
          </a:prstGeom>
          <a:noFill/>
        </p:spPr>
        <p:txBody>
          <a:bodyPr wrap="square" rtlCol="0">
            <a:spAutoFit/>
          </a:bodyPr>
          <a:lstStyle/>
          <a:p>
            <a:r>
              <a:rPr lang="en-US" b="1" dirty="0" smtClean="0">
                <a:solidFill>
                  <a:srgbClr val="0432FF"/>
                </a:solidFill>
              </a:rPr>
              <a:t>Spontaneous reactions</a:t>
            </a:r>
            <a:r>
              <a:rPr lang="en-US" dirty="0" smtClean="0">
                <a:solidFill>
                  <a:srgbClr val="0432FF"/>
                </a:solidFill>
              </a:rPr>
              <a:t>: </a:t>
            </a:r>
            <a:r>
              <a:rPr lang="en-US" dirty="0" smtClean="0"/>
              <a:t>occur without any outside intervention when given enough time </a:t>
            </a:r>
          </a:p>
        </p:txBody>
      </p:sp>
      <p:sp>
        <p:nvSpPr>
          <p:cNvPr id="3" name="TextBox 2"/>
          <p:cNvSpPr txBox="1"/>
          <p:nvPr/>
        </p:nvSpPr>
        <p:spPr>
          <a:xfrm>
            <a:off x="498763" y="403761"/>
            <a:ext cx="7944593" cy="461665"/>
          </a:xfrm>
          <a:prstGeom prst="rect">
            <a:avLst/>
          </a:prstGeom>
          <a:noFill/>
        </p:spPr>
        <p:txBody>
          <a:bodyPr wrap="square" rtlCol="0">
            <a:spAutoFit/>
          </a:bodyPr>
          <a:lstStyle/>
          <a:p>
            <a:r>
              <a:rPr lang="en-US" sz="2400" b="1" dirty="0" smtClean="0">
                <a:solidFill>
                  <a:srgbClr val="FF0000"/>
                </a:solidFill>
              </a:rPr>
              <a:t>What are spontaneous and </a:t>
            </a:r>
            <a:r>
              <a:rPr lang="en-US" sz="2400" b="1" smtClean="0">
                <a:solidFill>
                  <a:srgbClr val="FF0000"/>
                </a:solidFill>
              </a:rPr>
              <a:t>non-spontaneous reactions? </a:t>
            </a:r>
            <a:endParaRPr lang="en-US" sz="2400" b="1">
              <a:solidFill>
                <a:srgbClr val="FF0000"/>
              </a:solidFill>
            </a:endParaRPr>
          </a:p>
        </p:txBody>
      </p:sp>
      <p:sp>
        <p:nvSpPr>
          <p:cNvPr id="4" name="TextBox 3"/>
          <p:cNvSpPr txBox="1"/>
          <p:nvPr/>
        </p:nvSpPr>
        <p:spPr>
          <a:xfrm>
            <a:off x="421572" y="4702269"/>
            <a:ext cx="8021783" cy="830997"/>
          </a:xfrm>
          <a:prstGeom prst="rect">
            <a:avLst/>
          </a:prstGeom>
          <a:noFill/>
        </p:spPr>
        <p:txBody>
          <a:bodyPr wrap="square" rtlCol="0">
            <a:spAutoFit/>
          </a:bodyPr>
          <a:lstStyle/>
          <a:p>
            <a:r>
              <a:rPr lang="en-US" sz="2400" dirty="0" smtClean="0"/>
              <a:t>Spontaneous reactions </a:t>
            </a:r>
            <a:r>
              <a:rPr lang="en-US" sz="2400" b="1" dirty="0" smtClean="0"/>
              <a:t>release energy </a:t>
            </a:r>
            <a:r>
              <a:rPr lang="en-US" sz="2400" dirty="0" smtClean="0"/>
              <a:t>and hence are also termed as </a:t>
            </a:r>
            <a:r>
              <a:rPr lang="en-US" sz="2400" b="1" dirty="0" smtClean="0"/>
              <a:t>exergonic</a:t>
            </a:r>
            <a:r>
              <a:rPr lang="en-US" sz="2400" dirty="0" smtClean="0"/>
              <a:t> reactions. </a:t>
            </a:r>
            <a:endParaRPr lang="en-US" sz="2400" dirty="0"/>
          </a:p>
        </p:txBody>
      </p:sp>
      <p:grpSp>
        <p:nvGrpSpPr>
          <p:cNvPr id="14" name="Group 13"/>
          <p:cNvGrpSpPr/>
          <p:nvPr/>
        </p:nvGrpSpPr>
        <p:grpSpPr>
          <a:xfrm>
            <a:off x="5288430" y="1892439"/>
            <a:ext cx="3206238" cy="2342523"/>
            <a:chOff x="5288430" y="1892439"/>
            <a:chExt cx="3206238" cy="2342523"/>
          </a:xfrm>
        </p:grpSpPr>
        <p:grpSp>
          <p:nvGrpSpPr>
            <p:cNvPr id="17" name="Group 16"/>
            <p:cNvGrpSpPr/>
            <p:nvPr/>
          </p:nvGrpSpPr>
          <p:grpSpPr>
            <a:xfrm>
              <a:off x="5288430" y="1892439"/>
              <a:ext cx="3154925" cy="1936451"/>
              <a:chOff x="5288430" y="2149111"/>
              <a:chExt cx="3154925" cy="1936451"/>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8635" y="2149111"/>
                <a:ext cx="1911527" cy="1433645"/>
              </a:xfrm>
              <a:prstGeom prst="rect">
                <a:avLst/>
              </a:prstGeom>
            </p:spPr>
          </p:pic>
          <p:sp>
            <p:nvSpPr>
              <p:cNvPr id="16" name="TextBox 15"/>
              <p:cNvSpPr txBox="1"/>
              <p:nvPr/>
            </p:nvSpPr>
            <p:spPr>
              <a:xfrm>
                <a:off x="5288430" y="3716230"/>
                <a:ext cx="3154925" cy="369332"/>
              </a:xfrm>
              <a:prstGeom prst="rect">
                <a:avLst/>
              </a:prstGeom>
              <a:solidFill>
                <a:schemeClr val="bg1"/>
              </a:solidFill>
            </p:spPr>
            <p:txBody>
              <a:bodyPr wrap="square" rtlCol="0">
                <a:spAutoFit/>
              </a:bodyPr>
              <a:lstStyle/>
              <a:p>
                <a:r>
                  <a:rPr lang="en-US" dirty="0" smtClean="0"/>
                  <a:t>Rolling of a ball down an incline</a:t>
                </a:r>
                <a:endParaRPr lang="en-US" dirty="0"/>
              </a:p>
            </p:txBody>
          </p:sp>
        </p:grpSp>
        <p:sp>
          <p:nvSpPr>
            <p:cNvPr id="18" name="Rectangle 17"/>
            <p:cNvSpPr/>
            <p:nvPr/>
          </p:nvSpPr>
          <p:spPr>
            <a:xfrm>
              <a:off x="5326923" y="3588631"/>
              <a:ext cx="3167745" cy="646331"/>
            </a:xfrm>
            <a:prstGeom prst="rect">
              <a:avLst/>
            </a:prstGeom>
          </p:spPr>
          <p:txBody>
            <a:bodyPr wrap="square">
              <a:spAutoFit/>
            </a:bodyPr>
            <a:lstStyle/>
            <a:p>
              <a:r>
                <a:rPr lang="en-US" sz="1200" dirty="0" smtClean="0">
                  <a:hlinkClick r:id="rId3"/>
                </a:rPr>
                <a:t> (http</a:t>
              </a:r>
              <a:r>
                <a:rPr lang="en-US" sz="1200" dirty="0">
                  <a:hlinkClick r:id="rId3"/>
                </a:rPr>
                <a:t>://</a:t>
              </a:r>
              <a:r>
                <a:rPr lang="en-US" sz="1200" dirty="0" smtClean="0">
                  <a:hlinkClick r:id="rId3"/>
                </a:rPr>
                <a:t>employees.csbsju.edu/hjakubowski/classes/ch331/lipidstruct/olthermoreview.htm</a:t>
              </a:r>
              <a:r>
                <a:rPr lang="en-US" sz="1200" dirty="0" smtClean="0"/>
                <a:t> )</a:t>
              </a:r>
              <a:endParaRPr lang="en-US" sz="1200" dirty="0"/>
            </a:p>
          </p:txBody>
        </p:sp>
      </p:grpSp>
      <p:grpSp>
        <p:nvGrpSpPr>
          <p:cNvPr id="12" name="Group 11"/>
          <p:cNvGrpSpPr/>
          <p:nvPr/>
        </p:nvGrpSpPr>
        <p:grpSpPr>
          <a:xfrm>
            <a:off x="485168" y="2030405"/>
            <a:ext cx="3766197" cy="1972376"/>
            <a:chOff x="485168" y="2030405"/>
            <a:chExt cx="3766197" cy="1972376"/>
          </a:xfrm>
        </p:grpSpPr>
        <p:grpSp>
          <p:nvGrpSpPr>
            <p:cNvPr id="7" name="Group 6"/>
            <p:cNvGrpSpPr/>
            <p:nvPr/>
          </p:nvGrpSpPr>
          <p:grpSpPr>
            <a:xfrm>
              <a:off x="724394" y="2030405"/>
              <a:ext cx="3526971" cy="1653268"/>
              <a:chOff x="498763" y="3761303"/>
              <a:chExt cx="3526971" cy="1653268"/>
            </a:xfrm>
          </p:grpSpPr>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8763" y="3761303"/>
                <a:ext cx="3526971" cy="1653268"/>
              </a:xfrm>
              <a:prstGeom prst="rect">
                <a:avLst/>
              </a:prstGeom>
            </p:spPr>
          </p:pic>
          <p:sp>
            <p:nvSpPr>
              <p:cNvPr id="6" name="TextBox 5"/>
              <p:cNvSpPr txBox="1"/>
              <p:nvPr/>
            </p:nvSpPr>
            <p:spPr>
              <a:xfrm>
                <a:off x="860960" y="5045239"/>
                <a:ext cx="2802576" cy="369332"/>
              </a:xfrm>
              <a:prstGeom prst="rect">
                <a:avLst/>
              </a:prstGeom>
              <a:solidFill>
                <a:schemeClr val="bg1"/>
              </a:solidFill>
            </p:spPr>
            <p:txBody>
              <a:bodyPr wrap="square" rtlCol="0">
                <a:spAutoFit/>
              </a:bodyPr>
              <a:lstStyle/>
              <a:p>
                <a:r>
                  <a:rPr lang="en-US" dirty="0" smtClean="0"/>
                  <a:t>Diffusion of ink in water  </a:t>
                </a:r>
                <a:endParaRPr lang="en-US" dirty="0"/>
              </a:p>
            </p:txBody>
          </p:sp>
        </p:grpSp>
        <p:sp>
          <p:nvSpPr>
            <p:cNvPr id="23" name="Rectangle 22"/>
            <p:cNvSpPr/>
            <p:nvPr/>
          </p:nvSpPr>
          <p:spPr>
            <a:xfrm>
              <a:off x="485168" y="3725782"/>
              <a:ext cx="3561347" cy="276999"/>
            </a:xfrm>
            <a:prstGeom prst="rect">
              <a:avLst/>
            </a:prstGeom>
          </p:spPr>
          <p:txBody>
            <a:bodyPr wrap="square">
              <a:spAutoFit/>
            </a:bodyPr>
            <a:lstStyle/>
            <a:p>
              <a:r>
                <a:rPr lang="en-US" sz="1200" dirty="0" smtClean="0">
                  <a:hlinkClick r:id="rId3"/>
                </a:rPr>
                <a:t> </a:t>
              </a:r>
              <a:r>
                <a:rPr lang="en-US" sz="1200" dirty="0" smtClean="0"/>
                <a:t>(</a:t>
              </a:r>
              <a:r>
                <a:rPr lang="en-US" sz="1200" dirty="0" err="1" smtClean="0"/>
                <a:t>Blausen</a:t>
              </a:r>
              <a:r>
                <a:rPr lang="en-US" sz="1200" dirty="0" smtClean="0"/>
                <a:t> </a:t>
              </a:r>
              <a:r>
                <a:rPr lang="en-US" sz="1200" dirty="0"/>
                <a:t>0315 </a:t>
              </a:r>
              <a:r>
                <a:rPr lang="en-US" sz="1200" dirty="0" err="1" smtClean="0"/>
                <a:t>Diffusion.png</a:t>
              </a:r>
              <a:r>
                <a:rPr lang="en-US" sz="1200" dirty="0" smtClean="0"/>
                <a:t>; </a:t>
              </a:r>
              <a:r>
                <a:rPr lang="en-US" sz="1200" dirty="0" smtClean="0">
                  <a:hlinkClick r:id="rId3"/>
                </a:rPr>
                <a:t>wikimedia commons)  </a:t>
              </a:r>
            </a:p>
          </p:txBody>
        </p:sp>
      </p:grpSp>
    </p:spTree>
    <p:extLst>
      <p:ext uri="{BB962C8B-B14F-4D97-AF65-F5344CB8AC3E}">
        <p14:creationId xmlns:p14="http://schemas.microsoft.com/office/powerpoint/2010/main" val="1179742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6826312" y="2033411"/>
            <a:ext cx="2185060" cy="953371"/>
            <a:chOff x="5759532" y="5340551"/>
            <a:chExt cx="2185060" cy="953371"/>
          </a:xfrm>
        </p:grpSpPr>
        <p:sp>
          <p:nvSpPr>
            <p:cNvPr id="15" name="Explosion 2 14"/>
            <p:cNvSpPr/>
            <p:nvPr/>
          </p:nvSpPr>
          <p:spPr>
            <a:xfrm rot="584984">
              <a:off x="5759532" y="5340551"/>
              <a:ext cx="2185060" cy="953371"/>
            </a:xfrm>
            <a:prstGeom prst="irregularSeal2">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6321584" y="5602194"/>
              <a:ext cx="946115" cy="378154"/>
            </a:xfrm>
            <a:prstGeom prst="rect">
              <a:avLst/>
            </a:prstGeom>
            <a:noFill/>
          </p:spPr>
          <p:txBody>
            <a:bodyPr wrap="square" rtlCol="0">
              <a:spAutoFit/>
            </a:bodyPr>
            <a:lstStyle/>
            <a:p>
              <a:r>
                <a:rPr lang="en-US" b="1" dirty="0" smtClean="0"/>
                <a:t>energy</a:t>
              </a:r>
              <a:endParaRPr lang="en-US" b="1" dirty="0"/>
            </a:p>
          </p:txBody>
        </p:sp>
      </p:grpSp>
      <p:grpSp>
        <p:nvGrpSpPr>
          <p:cNvPr id="17" name="Group 16"/>
          <p:cNvGrpSpPr/>
          <p:nvPr/>
        </p:nvGrpSpPr>
        <p:grpSpPr>
          <a:xfrm>
            <a:off x="677294" y="2229494"/>
            <a:ext cx="6122140" cy="868474"/>
            <a:chOff x="625083" y="5035600"/>
            <a:chExt cx="6122140" cy="868474"/>
          </a:xfrm>
        </p:grpSpPr>
        <p:grpSp>
          <p:nvGrpSpPr>
            <p:cNvPr id="20" name="Group 19"/>
            <p:cNvGrpSpPr/>
            <p:nvPr/>
          </p:nvGrpSpPr>
          <p:grpSpPr>
            <a:xfrm>
              <a:off x="625083" y="5035600"/>
              <a:ext cx="4808256" cy="868474"/>
              <a:chOff x="1427041" y="4161018"/>
              <a:chExt cx="4808256" cy="868474"/>
            </a:xfrm>
          </p:grpSpPr>
          <p:sp>
            <p:nvSpPr>
              <p:cNvPr id="22" name="TextBox 21"/>
              <p:cNvSpPr txBox="1"/>
              <p:nvPr/>
            </p:nvSpPr>
            <p:spPr>
              <a:xfrm>
                <a:off x="5068831" y="4198495"/>
                <a:ext cx="1166466" cy="830997"/>
              </a:xfrm>
              <a:prstGeom prst="rect">
                <a:avLst/>
              </a:prstGeom>
              <a:noFill/>
            </p:spPr>
            <p:txBody>
              <a:bodyPr wrap="square" rtlCol="0">
                <a:spAutoFit/>
              </a:bodyPr>
              <a:lstStyle/>
              <a:p>
                <a:r>
                  <a:rPr lang="en-US" sz="2400" b="1" dirty="0" smtClean="0">
                    <a:sym typeface="Wingdings"/>
                  </a:rPr>
                  <a:t>Carbon dioxide </a:t>
                </a:r>
                <a:endParaRPr lang="en-US" sz="2400" b="1" dirty="0"/>
              </a:p>
            </p:txBody>
          </p:sp>
          <p:sp>
            <p:nvSpPr>
              <p:cNvPr id="23" name="Rectangle 22"/>
              <p:cNvSpPr/>
              <p:nvPr/>
            </p:nvSpPr>
            <p:spPr>
              <a:xfrm>
                <a:off x="1427041" y="4161018"/>
                <a:ext cx="2458943" cy="461665"/>
              </a:xfrm>
              <a:prstGeom prst="rect">
                <a:avLst/>
              </a:prstGeom>
            </p:spPr>
            <p:txBody>
              <a:bodyPr wrap="none">
                <a:spAutoFit/>
              </a:bodyPr>
              <a:lstStyle/>
              <a:p>
                <a:r>
                  <a:rPr lang="en-US" sz="2400" b="1" dirty="0" smtClean="0"/>
                  <a:t>Glucose </a:t>
                </a:r>
                <a:r>
                  <a:rPr lang="en-US" sz="2400" b="1" dirty="0"/>
                  <a:t>+ </a:t>
                </a:r>
                <a:r>
                  <a:rPr lang="en-US" sz="2400" b="1" dirty="0" smtClean="0"/>
                  <a:t>oxygen </a:t>
                </a:r>
                <a:endParaRPr lang="en-US" sz="2400" dirty="0"/>
              </a:p>
            </p:txBody>
          </p:sp>
          <p:cxnSp>
            <p:nvCxnSpPr>
              <p:cNvPr id="24" name="Straight Arrow Connector 23"/>
              <p:cNvCxnSpPr/>
              <p:nvPr/>
            </p:nvCxnSpPr>
            <p:spPr>
              <a:xfrm>
                <a:off x="3776354" y="4417043"/>
                <a:ext cx="117565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9" name="Rectangle 18"/>
            <p:cNvSpPr/>
            <p:nvPr/>
          </p:nvSpPr>
          <p:spPr>
            <a:xfrm>
              <a:off x="5373064" y="5064138"/>
              <a:ext cx="1374159" cy="461665"/>
            </a:xfrm>
            <a:prstGeom prst="rect">
              <a:avLst/>
            </a:prstGeom>
          </p:spPr>
          <p:txBody>
            <a:bodyPr wrap="none">
              <a:spAutoFit/>
            </a:bodyPr>
            <a:lstStyle/>
            <a:p>
              <a:r>
                <a:rPr lang="en-US" sz="2400" b="1" dirty="0">
                  <a:sym typeface="Wingdings"/>
                </a:rPr>
                <a:t>+ water +</a:t>
              </a:r>
              <a:endParaRPr lang="en-US" sz="2400" b="1" dirty="0"/>
            </a:p>
          </p:txBody>
        </p:sp>
      </p:grpSp>
      <p:sp>
        <p:nvSpPr>
          <p:cNvPr id="25" name="TextBox 24"/>
          <p:cNvSpPr txBox="1"/>
          <p:nvPr/>
        </p:nvSpPr>
        <p:spPr>
          <a:xfrm>
            <a:off x="473783" y="521516"/>
            <a:ext cx="8152077" cy="461665"/>
          </a:xfrm>
          <a:prstGeom prst="rect">
            <a:avLst/>
          </a:prstGeom>
          <a:noFill/>
        </p:spPr>
        <p:txBody>
          <a:bodyPr wrap="square" rtlCol="0">
            <a:spAutoFit/>
          </a:bodyPr>
          <a:lstStyle/>
          <a:p>
            <a:r>
              <a:rPr lang="en-US" sz="2400" b="1" dirty="0" smtClean="0">
                <a:solidFill>
                  <a:srgbClr val="FF0000"/>
                </a:solidFill>
              </a:rPr>
              <a:t>Cellular respiration and Photosynthesis are inverse processes </a:t>
            </a:r>
          </a:p>
        </p:txBody>
      </p:sp>
      <p:sp>
        <p:nvSpPr>
          <p:cNvPr id="26" name="TextBox 25"/>
          <p:cNvSpPr txBox="1"/>
          <p:nvPr/>
        </p:nvSpPr>
        <p:spPr>
          <a:xfrm>
            <a:off x="2778024" y="1307961"/>
            <a:ext cx="1672822" cy="830997"/>
          </a:xfrm>
          <a:prstGeom prst="rect">
            <a:avLst/>
          </a:prstGeom>
          <a:solidFill>
            <a:srgbClr val="FFA8B0"/>
          </a:solidFill>
        </p:spPr>
        <p:txBody>
          <a:bodyPr wrap="square" rtlCol="0">
            <a:spAutoFit/>
          </a:bodyPr>
          <a:lstStyle/>
          <a:p>
            <a:pPr algn="ctr"/>
            <a:r>
              <a:rPr lang="en-US" sz="2400" b="1" smtClean="0"/>
              <a:t>Cellular respiration </a:t>
            </a:r>
            <a:endParaRPr lang="en-US" sz="2400" b="1"/>
          </a:p>
        </p:txBody>
      </p:sp>
      <p:grpSp>
        <p:nvGrpSpPr>
          <p:cNvPr id="28" name="Group 27"/>
          <p:cNvGrpSpPr/>
          <p:nvPr/>
        </p:nvGrpSpPr>
        <p:grpSpPr>
          <a:xfrm>
            <a:off x="2658448" y="2870790"/>
            <a:ext cx="2243869" cy="698080"/>
            <a:chOff x="2658448" y="3615069"/>
            <a:chExt cx="2243869" cy="698080"/>
          </a:xfrm>
        </p:grpSpPr>
        <p:cxnSp>
          <p:nvCxnSpPr>
            <p:cNvPr id="6" name="Straight Arrow Connector 5"/>
            <p:cNvCxnSpPr/>
            <p:nvPr/>
          </p:nvCxnSpPr>
          <p:spPr>
            <a:xfrm flipH="1">
              <a:off x="3026607" y="3615069"/>
              <a:ext cx="1175657" cy="2126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2658448" y="3851484"/>
              <a:ext cx="2243869" cy="461665"/>
            </a:xfrm>
            <a:prstGeom prst="rect">
              <a:avLst/>
            </a:prstGeom>
            <a:solidFill>
              <a:srgbClr val="92D050"/>
            </a:solidFill>
          </p:spPr>
          <p:txBody>
            <a:bodyPr wrap="square" rtlCol="0">
              <a:spAutoFit/>
            </a:bodyPr>
            <a:lstStyle/>
            <a:p>
              <a:pPr algn="ctr"/>
              <a:r>
                <a:rPr lang="en-US" sz="2400" b="1" smtClean="0"/>
                <a:t>Photosynthesis</a:t>
              </a:r>
              <a:endParaRPr lang="en-US" sz="2400" b="1"/>
            </a:p>
          </p:txBody>
        </p:sp>
      </p:grpSp>
    </p:spTree>
    <p:extLst>
      <p:ext uri="{BB962C8B-B14F-4D97-AF65-F5344CB8AC3E}">
        <p14:creationId xmlns:p14="http://schemas.microsoft.com/office/powerpoint/2010/main" val="1066319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6826312" y="2309857"/>
            <a:ext cx="2185060" cy="953371"/>
            <a:chOff x="5759532" y="5340551"/>
            <a:chExt cx="2185060" cy="953371"/>
          </a:xfrm>
        </p:grpSpPr>
        <p:sp>
          <p:nvSpPr>
            <p:cNvPr id="15" name="Explosion 2 14"/>
            <p:cNvSpPr/>
            <p:nvPr/>
          </p:nvSpPr>
          <p:spPr>
            <a:xfrm rot="584984">
              <a:off x="5759532" y="5340551"/>
              <a:ext cx="2185060" cy="953371"/>
            </a:xfrm>
            <a:prstGeom prst="irregularSeal2">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6321584" y="5602194"/>
              <a:ext cx="946115" cy="378154"/>
            </a:xfrm>
            <a:prstGeom prst="rect">
              <a:avLst/>
            </a:prstGeom>
            <a:noFill/>
          </p:spPr>
          <p:txBody>
            <a:bodyPr wrap="square" rtlCol="0">
              <a:spAutoFit/>
            </a:bodyPr>
            <a:lstStyle/>
            <a:p>
              <a:r>
                <a:rPr lang="en-US" b="1" dirty="0" smtClean="0"/>
                <a:t>energy</a:t>
              </a:r>
              <a:endParaRPr lang="en-US" b="1" dirty="0"/>
            </a:p>
          </p:txBody>
        </p:sp>
      </p:grpSp>
      <p:grpSp>
        <p:nvGrpSpPr>
          <p:cNvPr id="17" name="Group 16"/>
          <p:cNvGrpSpPr/>
          <p:nvPr/>
        </p:nvGrpSpPr>
        <p:grpSpPr>
          <a:xfrm>
            <a:off x="677294" y="2505940"/>
            <a:ext cx="6122140" cy="868474"/>
            <a:chOff x="625083" y="5035600"/>
            <a:chExt cx="6122140" cy="868474"/>
          </a:xfrm>
        </p:grpSpPr>
        <p:grpSp>
          <p:nvGrpSpPr>
            <p:cNvPr id="20" name="Group 19"/>
            <p:cNvGrpSpPr/>
            <p:nvPr/>
          </p:nvGrpSpPr>
          <p:grpSpPr>
            <a:xfrm>
              <a:off x="625083" y="5035600"/>
              <a:ext cx="4808256" cy="868474"/>
              <a:chOff x="1427041" y="4161018"/>
              <a:chExt cx="4808256" cy="868474"/>
            </a:xfrm>
          </p:grpSpPr>
          <p:sp>
            <p:nvSpPr>
              <p:cNvPr id="22" name="TextBox 21"/>
              <p:cNvSpPr txBox="1"/>
              <p:nvPr/>
            </p:nvSpPr>
            <p:spPr>
              <a:xfrm>
                <a:off x="5068831" y="4198495"/>
                <a:ext cx="1166466" cy="830997"/>
              </a:xfrm>
              <a:prstGeom prst="rect">
                <a:avLst/>
              </a:prstGeom>
              <a:noFill/>
            </p:spPr>
            <p:txBody>
              <a:bodyPr wrap="square" rtlCol="0">
                <a:spAutoFit/>
              </a:bodyPr>
              <a:lstStyle/>
              <a:p>
                <a:r>
                  <a:rPr lang="en-US" sz="2400" b="1" dirty="0" smtClean="0">
                    <a:sym typeface="Wingdings"/>
                  </a:rPr>
                  <a:t>Carbon dioxide </a:t>
                </a:r>
                <a:endParaRPr lang="en-US" sz="2400" b="1" dirty="0"/>
              </a:p>
            </p:txBody>
          </p:sp>
          <p:sp>
            <p:nvSpPr>
              <p:cNvPr id="23" name="Rectangle 22"/>
              <p:cNvSpPr/>
              <p:nvPr/>
            </p:nvSpPr>
            <p:spPr>
              <a:xfrm>
                <a:off x="1427041" y="4161018"/>
                <a:ext cx="2458943" cy="461665"/>
              </a:xfrm>
              <a:prstGeom prst="rect">
                <a:avLst/>
              </a:prstGeom>
            </p:spPr>
            <p:txBody>
              <a:bodyPr wrap="none">
                <a:spAutoFit/>
              </a:bodyPr>
              <a:lstStyle/>
              <a:p>
                <a:r>
                  <a:rPr lang="en-US" sz="2400" b="1" dirty="0" smtClean="0"/>
                  <a:t>Glucose </a:t>
                </a:r>
                <a:r>
                  <a:rPr lang="en-US" sz="2400" b="1" dirty="0"/>
                  <a:t>+ </a:t>
                </a:r>
                <a:r>
                  <a:rPr lang="en-US" sz="2400" b="1" dirty="0" smtClean="0"/>
                  <a:t>oxygen </a:t>
                </a:r>
                <a:endParaRPr lang="en-US" sz="2400" dirty="0"/>
              </a:p>
            </p:txBody>
          </p:sp>
          <p:cxnSp>
            <p:nvCxnSpPr>
              <p:cNvPr id="24" name="Straight Arrow Connector 23"/>
              <p:cNvCxnSpPr/>
              <p:nvPr/>
            </p:nvCxnSpPr>
            <p:spPr>
              <a:xfrm>
                <a:off x="3776354" y="4417043"/>
                <a:ext cx="117565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9" name="Rectangle 18"/>
            <p:cNvSpPr/>
            <p:nvPr/>
          </p:nvSpPr>
          <p:spPr>
            <a:xfrm>
              <a:off x="5373064" y="5064138"/>
              <a:ext cx="1374159" cy="461665"/>
            </a:xfrm>
            <a:prstGeom prst="rect">
              <a:avLst/>
            </a:prstGeom>
          </p:spPr>
          <p:txBody>
            <a:bodyPr wrap="none">
              <a:spAutoFit/>
            </a:bodyPr>
            <a:lstStyle/>
            <a:p>
              <a:r>
                <a:rPr lang="en-US" sz="2400" b="1" dirty="0">
                  <a:sym typeface="Wingdings"/>
                </a:rPr>
                <a:t>+ water +</a:t>
              </a:r>
              <a:endParaRPr lang="en-US" sz="2400" b="1" dirty="0"/>
            </a:p>
          </p:txBody>
        </p:sp>
      </p:grpSp>
      <p:sp>
        <p:nvSpPr>
          <p:cNvPr id="25" name="TextBox 24"/>
          <p:cNvSpPr txBox="1"/>
          <p:nvPr/>
        </p:nvSpPr>
        <p:spPr>
          <a:xfrm>
            <a:off x="473783" y="521516"/>
            <a:ext cx="8152077" cy="830997"/>
          </a:xfrm>
          <a:prstGeom prst="rect">
            <a:avLst/>
          </a:prstGeom>
          <a:noFill/>
        </p:spPr>
        <p:txBody>
          <a:bodyPr wrap="square" rtlCol="0">
            <a:spAutoFit/>
          </a:bodyPr>
          <a:lstStyle/>
          <a:p>
            <a:r>
              <a:rPr lang="en-US" sz="2400" b="1" dirty="0" smtClean="0"/>
              <a:t>Clicker question-1: </a:t>
            </a:r>
          </a:p>
          <a:p>
            <a:r>
              <a:rPr lang="en-US" sz="2400" b="1" dirty="0" smtClean="0">
                <a:solidFill>
                  <a:srgbClr val="0432FF"/>
                </a:solidFill>
              </a:rPr>
              <a:t>Is </a:t>
            </a:r>
            <a:r>
              <a:rPr lang="en-US" sz="2400" b="1" dirty="0">
                <a:solidFill>
                  <a:srgbClr val="0432FF"/>
                </a:solidFill>
              </a:rPr>
              <a:t>p</a:t>
            </a:r>
            <a:r>
              <a:rPr lang="en-US" sz="2400" b="1" dirty="0" smtClean="0">
                <a:solidFill>
                  <a:srgbClr val="0432FF"/>
                </a:solidFill>
              </a:rPr>
              <a:t>hotosynthesis a spontaneous process? </a:t>
            </a:r>
          </a:p>
        </p:txBody>
      </p:sp>
      <p:sp>
        <p:nvSpPr>
          <p:cNvPr id="26" name="TextBox 25"/>
          <p:cNvSpPr txBox="1"/>
          <p:nvPr/>
        </p:nvSpPr>
        <p:spPr>
          <a:xfrm>
            <a:off x="2778024" y="1584407"/>
            <a:ext cx="1672822" cy="830997"/>
          </a:xfrm>
          <a:prstGeom prst="rect">
            <a:avLst/>
          </a:prstGeom>
          <a:solidFill>
            <a:srgbClr val="FFA8B0"/>
          </a:solidFill>
        </p:spPr>
        <p:txBody>
          <a:bodyPr wrap="square" rtlCol="0">
            <a:spAutoFit/>
          </a:bodyPr>
          <a:lstStyle/>
          <a:p>
            <a:pPr algn="ctr"/>
            <a:r>
              <a:rPr lang="en-US" sz="2400" b="1" smtClean="0"/>
              <a:t>Cellular respiration </a:t>
            </a:r>
            <a:endParaRPr lang="en-US" sz="2400" b="1"/>
          </a:p>
        </p:txBody>
      </p:sp>
      <p:grpSp>
        <p:nvGrpSpPr>
          <p:cNvPr id="28" name="Group 27"/>
          <p:cNvGrpSpPr/>
          <p:nvPr/>
        </p:nvGrpSpPr>
        <p:grpSpPr>
          <a:xfrm>
            <a:off x="2658448" y="3147236"/>
            <a:ext cx="2243869" cy="761875"/>
            <a:chOff x="2658448" y="3615069"/>
            <a:chExt cx="2243869" cy="761875"/>
          </a:xfrm>
        </p:grpSpPr>
        <p:cxnSp>
          <p:nvCxnSpPr>
            <p:cNvPr id="6" name="Straight Arrow Connector 5"/>
            <p:cNvCxnSpPr/>
            <p:nvPr/>
          </p:nvCxnSpPr>
          <p:spPr>
            <a:xfrm flipH="1">
              <a:off x="3026607" y="3615069"/>
              <a:ext cx="1175657" cy="2126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2658448" y="3915279"/>
              <a:ext cx="2243869" cy="461665"/>
            </a:xfrm>
            <a:prstGeom prst="rect">
              <a:avLst/>
            </a:prstGeom>
            <a:solidFill>
              <a:srgbClr val="92D050"/>
            </a:solidFill>
          </p:spPr>
          <p:txBody>
            <a:bodyPr wrap="square" rtlCol="0">
              <a:spAutoFit/>
            </a:bodyPr>
            <a:lstStyle/>
            <a:p>
              <a:pPr algn="ctr"/>
              <a:r>
                <a:rPr lang="en-US" sz="2400" b="1" smtClean="0"/>
                <a:t>Photosynthesis</a:t>
              </a:r>
              <a:endParaRPr lang="en-US" sz="2400" b="1"/>
            </a:p>
          </p:txBody>
        </p:sp>
      </p:grpSp>
      <p:sp>
        <p:nvSpPr>
          <p:cNvPr id="29" name="TextBox 28"/>
          <p:cNvSpPr txBox="1"/>
          <p:nvPr/>
        </p:nvSpPr>
        <p:spPr>
          <a:xfrm>
            <a:off x="640869" y="4361996"/>
            <a:ext cx="1868415" cy="830997"/>
          </a:xfrm>
          <a:prstGeom prst="rect">
            <a:avLst/>
          </a:prstGeom>
          <a:noFill/>
        </p:spPr>
        <p:txBody>
          <a:bodyPr wrap="square" rtlCol="0">
            <a:spAutoFit/>
          </a:bodyPr>
          <a:lstStyle/>
          <a:p>
            <a:pPr marL="342900" indent="-342900">
              <a:buAutoNum type="alphaUcPeriod"/>
            </a:pPr>
            <a:r>
              <a:rPr lang="en-US" sz="2400" b="1" dirty="0" smtClean="0"/>
              <a:t>Yes </a:t>
            </a:r>
          </a:p>
          <a:p>
            <a:pPr marL="342900" indent="-342900">
              <a:buAutoNum type="alphaUcPeriod"/>
            </a:pPr>
            <a:r>
              <a:rPr lang="en-US" sz="2400" b="1" dirty="0" smtClean="0"/>
              <a:t>No </a:t>
            </a:r>
          </a:p>
        </p:txBody>
      </p:sp>
      <p:grpSp>
        <p:nvGrpSpPr>
          <p:cNvPr id="38" name="Group 37"/>
          <p:cNvGrpSpPr/>
          <p:nvPr/>
        </p:nvGrpSpPr>
        <p:grpSpPr>
          <a:xfrm>
            <a:off x="4997871" y="3611578"/>
            <a:ext cx="4019957" cy="1935764"/>
            <a:chOff x="4997871" y="3611578"/>
            <a:chExt cx="4019957" cy="1935764"/>
          </a:xfrm>
        </p:grpSpPr>
        <p:sp>
          <p:nvSpPr>
            <p:cNvPr id="36" name="Cloud 35"/>
            <p:cNvSpPr/>
            <p:nvPr/>
          </p:nvSpPr>
          <p:spPr>
            <a:xfrm>
              <a:off x="4997871" y="3611578"/>
              <a:ext cx="4019957" cy="1935764"/>
            </a:xfrm>
            <a:prstGeom prst="cloud">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5860268" y="3890878"/>
              <a:ext cx="2486047" cy="1200329"/>
            </a:xfrm>
            <a:prstGeom prst="rect">
              <a:avLst/>
            </a:prstGeom>
            <a:noFill/>
          </p:spPr>
          <p:txBody>
            <a:bodyPr wrap="square" rtlCol="0">
              <a:spAutoFit/>
            </a:bodyPr>
            <a:lstStyle/>
            <a:p>
              <a:r>
                <a:rPr lang="en-US" sz="2400" b="1" dirty="0" smtClean="0"/>
                <a:t>What is the energy source for photosynthesis? </a:t>
              </a:r>
              <a:endParaRPr lang="en-US" sz="2400" b="1" dirty="0"/>
            </a:p>
          </p:txBody>
        </p:sp>
      </p:grpSp>
      <p:sp>
        <p:nvSpPr>
          <p:cNvPr id="39" name="TextBox 38"/>
          <p:cNvSpPr txBox="1"/>
          <p:nvPr/>
        </p:nvSpPr>
        <p:spPr>
          <a:xfrm>
            <a:off x="1537237" y="4579460"/>
            <a:ext cx="1240787" cy="707886"/>
          </a:xfrm>
          <a:prstGeom prst="rect">
            <a:avLst/>
          </a:prstGeom>
          <a:noFill/>
        </p:spPr>
        <p:txBody>
          <a:bodyPr wrap="square" rtlCol="0">
            <a:spAutoFit/>
          </a:bodyPr>
          <a:lstStyle/>
          <a:p>
            <a:r>
              <a:rPr lang="en-US" sz="4000" smtClean="0">
                <a:solidFill>
                  <a:srgbClr val="FF0000"/>
                </a:solidFill>
              </a:rPr>
              <a:t>✔</a:t>
            </a:r>
            <a:endParaRPr lang="en-US" sz="4000">
              <a:solidFill>
                <a:srgbClr val="FF0000"/>
              </a:solidFill>
            </a:endParaRPr>
          </a:p>
        </p:txBody>
      </p:sp>
      <p:sp>
        <p:nvSpPr>
          <p:cNvPr id="3" name="TextBox 2"/>
          <p:cNvSpPr txBox="1"/>
          <p:nvPr/>
        </p:nvSpPr>
        <p:spPr>
          <a:xfrm>
            <a:off x="6464595" y="-829340"/>
            <a:ext cx="184731"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1744933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5979" y="1958756"/>
            <a:ext cx="7944592" cy="646331"/>
          </a:xfrm>
          <a:prstGeom prst="rect">
            <a:avLst/>
          </a:prstGeom>
          <a:noFill/>
        </p:spPr>
        <p:txBody>
          <a:bodyPr wrap="square" rtlCol="0">
            <a:spAutoFit/>
          </a:bodyPr>
          <a:lstStyle/>
          <a:p>
            <a:r>
              <a:rPr lang="en-US" b="1" dirty="0" smtClean="0"/>
              <a:t>Apply the 2</a:t>
            </a:r>
            <a:r>
              <a:rPr lang="en-US" b="1" baseline="30000" dirty="0" smtClean="0"/>
              <a:t>nd</a:t>
            </a:r>
            <a:r>
              <a:rPr lang="en-US" b="1" dirty="0" smtClean="0"/>
              <a:t> law of Thermodynamics! </a:t>
            </a:r>
          </a:p>
          <a:p>
            <a:r>
              <a:rPr lang="en-US" b="1" dirty="0" smtClean="0"/>
              <a:t>Calculate the value </a:t>
            </a:r>
            <a:r>
              <a:rPr lang="en-US" b="1" dirty="0"/>
              <a:t>of △</a:t>
            </a:r>
            <a:r>
              <a:rPr lang="en-US" b="1" dirty="0" smtClean="0"/>
              <a:t>G (the free energy change available to do work) </a:t>
            </a:r>
            <a:endParaRPr lang="en-US" dirty="0" smtClean="0"/>
          </a:p>
        </p:txBody>
      </p:sp>
      <p:sp>
        <p:nvSpPr>
          <p:cNvPr id="3" name="TextBox 2"/>
          <p:cNvSpPr txBox="1"/>
          <p:nvPr/>
        </p:nvSpPr>
        <p:spPr>
          <a:xfrm>
            <a:off x="498763" y="403761"/>
            <a:ext cx="7944593" cy="830997"/>
          </a:xfrm>
          <a:prstGeom prst="rect">
            <a:avLst/>
          </a:prstGeom>
          <a:noFill/>
        </p:spPr>
        <p:txBody>
          <a:bodyPr wrap="square" rtlCol="0">
            <a:spAutoFit/>
          </a:bodyPr>
          <a:lstStyle/>
          <a:p>
            <a:r>
              <a:rPr lang="en-US" sz="2400" b="1" dirty="0" smtClean="0">
                <a:solidFill>
                  <a:srgbClr val="FF0000"/>
                </a:solidFill>
              </a:rPr>
              <a:t>How can you predict whether a given reaction will occur spontaneously or not? </a:t>
            </a:r>
            <a:endParaRPr lang="en-US" sz="2400" b="1" dirty="0">
              <a:solidFill>
                <a:srgbClr val="FF0000"/>
              </a:solidFill>
            </a:endParaRPr>
          </a:p>
        </p:txBody>
      </p:sp>
      <p:grpSp>
        <p:nvGrpSpPr>
          <p:cNvPr id="13" name="Group 12"/>
          <p:cNvGrpSpPr/>
          <p:nvPr/>
        </p:nvGrpSpPr>
        <p:grpSpPr>
          <a:xfrm>
            <a:off x="1885581" y="1350251"/>
            <a:ext cx="4873243" cy="544486"/>
            <a:chOff x="2389247" y="4122415"/>
            <a:chExt cx="4022029" cy="544486"/>
          </a:xfrm>
        </p:grpSpPr>
        <p:sp>
          <p:nvSpPr>
            <p:cNvPr id="8" name="TextBox 7"/>
            <p:cNvSpPr txBox="1"/>
            <p:nvPr/>
          </p:nvSpPr>
          <p:spPr>
            <a:xfrm>
              <a:off x="5013487" y="4143681"/>
              <a:ext cx="1397789" cy="523220"/>
            </a:xfrm>
            <a:prstGeom prst="rect">
              <a:avLst/>
            </a:prstGeom>
            <a:noFill/>
          </p:spPr>
          <p:txBody>
            <a:bodyPr wrap="square" rtlCol="0">
              <a:spAutoFit/>
            </a:bodyPr>
            <a:lstStyle/>
            <a:p>
              <a:r>
                <a:rPr lang="en-US" sz="2800" b="1" dirty="0" smtClean="0">
                  <a:sym typeface="Wingdings"/>
                </a:rPr>
                <a:t>products</a:t>
              </a:r>
              <a:endParaRPr lang="en-US" sz="2800" b="1" dirty="0"/>
            </a:p>
          </p:txBody>
        </p:sp>
        <p:sp>
          <p:nvSpPr>
            <p:cNvPr id="9" name="Rectangle 8"/>
            <p:cNvSpPr/>
            <p:nvPr/>
          </p:nvSpPr>
          <p:spPr>
            <a:xfrm>
              <a:off x="2389247" y="4122415"/>
              <a:ext cx="1367617" cy="523220"/>
            </a:xfrm>
            <a:prstGeom prst="rect">
              <a:avLst/>
            </a:prstGeom>
          </p:spPr>
          <p:txBody>
            <a:bodyPr wrap="none">
              <a:spAutoFit/>
            </a:bodyPr>
            <a:lstStyle/>
            <a:p>
              <a:r>
                <a:rPr lang="en-US" sz="2800" b="1" smtClean="0"/>
                <a:t>reactants </a:t>
              </a:r>
              <a:endParaRPr lang="en-US" sz="2800" dirty="0"/>
            </a:p>
          </p:txBody>
        </p:sp>
        <p:cxnSp>
          <p:nvCxnSpPr>
            <p:cNvPr id="11" name="Straight Arrow Connector 10"/>
            <p:cNvCxnSpPr/>
            <p:nvPr/>
          </p:nvCxnSpPr>
          <p:spPr>
            <a:xfrm>
              <a:off x="3776354" y="4417043"/>
              <a:ext cx="117565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2065220" y="2854944"/>
            <a:ext cx="5166851" cy="830997"/>
          </a:xfrm>
          <a:prstGeom prst="rect">
            <a:avLst/>
          </a:prstGeom>
          <a:noFill/>
        </p:spPr>
        <p:txBody>
          <a:bodyPr wrap="square" rtlCol="0">
            <a:spAutoFit/>
          </a:bodyPr>
          <a:lstStyle/>
          <a:p>
            <a:r>
              <a:rPr lang="en-US" sz="2400" b="1" dirty="0" smtClean="0"/>
              <a:t>△G = </a:t>
            </a:r>
            <a:r>
              <a:rPr lang="en-US" sz="2400" b="1" dirty="0" err="1" smtClean="0"/>
              <a:t>G</a:t>
            </a:r>
            <a:r>
              <a:rPr lang="en-US" sz="2400" b="1" baseline="-25000" dirty="0" err="1" smtClean="0"/>
              <a:t>products</a:t>
            </a:r>
            <a:r>
              <a:rPr lang="en-US" sz="2400" b="1" dirty="0" smtClean="0"/>
              <a:t> – </a:t>
            </a:r>
            <a:r>
              <a:rPr lang="en-US" sz="2400" b="1" dirty="0" err="1" smtClean="0"/>
              <a:t>G</a:t>
            </a:r>
            <a:r>
              <a:rPr lang="en-US" sz="2400" b="1" baseline="-25000" dirty="0" err="1" smtClean="0"/>
              <a:t>reactants</a:t>
            </a:r>
            <a:r>
              <a:rPr lang="en-US" sz="2400" b="1" dirty="0" smtClean="0"/>
              <a:t> </a:t>
            </a:r>
          </a:p>
          <a:p>
            <a:endParaRPr lang="en-US" sz="2400" b="1" dirty="0"/>
          </a:p>
        </p:txBody>
      </p:sp>
      <p:sp>
        <p:nvSpPr>
          <p:cNvPr id="12" name="TextBox 11"/>
          <p:cNvSpPr txBox="1"/>
          <p:nvPr/>
        </p:nvSpPr>
        <p:spPr>
          <a:xfrm>
            <a:off x="498763" y="3685941"/>
            <a:ext cx="8238779" cy="1938992"/>
          </a:xfrm>
          <a:prstGeom prst="rect">
            <a:avLst/>
          </a:prstGeom>
          <a:noFill/>
        </p:spPr>
        <p:txBody>
          <a:bodyPr wrap="square" rtlCol="0">
            <a:spAutoFit/>
          </a:bodyPr>
          <a:lstStyle/>
          <a:p>
            <a:r>
              <a:rPr lang="en-US" sz="2400" dirty="0" smtClean="0"/>
              <a:t>If the value of </a:t>
            </a:r>
            <a:r>
              <a:rPr lang="en-US" sz="2400" b="1" dirty="0" smtClean="0"/>
              <a:t>△G</a:t>
            </a:r>
            <a:r>
              <a:rPr lang="en-US" sz="2400" b="1" baseline="-25000" dirty="0" smtClean="0"/>
              <a:t> </a:t>
            </a:r>
            <a:r>
              <a:rPr lang="en-US" sz="2400" b="1" dirty="0" smtClean="0"/>
              <a:t>is </a:t>
            </a:r>
          </a:p>
          <a:p>
            <a:endParaRPr lang="en-US" sz="2400" b="1" dirty="0"/>
          </a:p>
          <a:p>
            <a:r>
              <a:rPr lang="en-US" sz="2400" b="1" dirty="0" smtClean="0">
                <a:solidFill>
                  <a:srgbClr val="0432FF"/>
                </a:solidFill>
              </a:rPr>
              <a:t>negative =&gt; spontaneous reaction (energy released to do work) </a:t>
            </a:r>
          </a:p>
          <a:p>
            <a:r>
              <a:rPr lang="en-US" sz="2400" b="1" dirty="0" smtClean="0"/>
              <a:t>positive =&gt; non-spontaneous reaction</a:t>
            </a:r>
          </a:p>
          <a:p>
            <a:r>
              <a:rPr lang="en-US" sz="2400" b="1" dirty="0" smtClean="0"/>
              <a:t>zero </a:t>
            </a:r>
            <a:r>
              <a:rPr lang="en-US" sz="2400" b="1" dirty="0"/>
              <a:t>=&gt; </a:t>
            </a:r>
            <a:r>
              <a:rPr lang="en-US" sz="2400" b="1" dirty="0" smtClean="0"/>
              <a:t>reaction is at equilibrium</a:t>
            </a:r>
            <a:endParaRPr lang="en-US" sz="2400" b="1" dirty="0"/>
          </a:p>
        </p:txBody>
      </p:sp>
    </p:spTree>
    <p:extLst>
      <p:ext uri="{BB962C8B-B14F-4D97-AF65-F5344CB8AC3E}">
        <p14:creationId xmlns:p14="http://schemas.microsoft.com/office/powerpoint/2010/main" val="2102544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821802" y="393540"/>
            <a:ext cx="8152077" cy="1200329"/>
          </a:xfrm>
          <a:prstGeom prst="rect">
            <a:avLst/>
          </a:prstGeom>
          <a:noFill/>
        </p:spPr>
        <p:txBody>
          <a:bodyPr wrap="square" rtlCol="0">
            <a:spAutoFit/>
          </a:bodyPr>
          <a:lstStyle/>
          <a:p>
            <a:r>
              <a:rPr lang="en-US" sz="2400" b="1" dirty="0" smtClean="0"/>
              <a:t>Clicker Question-2: </a:t>
            </a:r>
          </a:p>
          <a:p>
            <a:r>
              <a:rPr lang="en-US" sz="2400" b="1" dirty="0" smtClean="0">
                <a:solidFill>
                  <a:srgbClr val="0432FF"/>
                </a:solidFill>
              </a:rPr>
              <a:t>Look at the free energy change in the plots below and determine which of the following statements is true?   </a:t>
            </a:r>
          </a:p>
        </p:txBody>
      </p:sp>
      <p:sp>
        <p:nvSpPr>
          <p:cNvPr id="12" name="TextBox 11"/>
          <p:cNvSpPr txBox="1"/>
          <p:nvPr/>
        </p:nvSpPr>
        <p:spPr>
          <a:xfrm>
            <a:off x="1076982" y="4987624"/>
            <a:ext cx="7122790" cy="1569660"/>
          </a:xfrm>
          <a:prstGeom prst="rect">
            <a:avLst/>
          </a:prstGeom>
          <a:noFill/>
        </p:spPr>
        <p:txBody>
          <a:bodyPr wrap="square" rtlCol="0">
            <a:spAutoFit/>
          </a:bodyPr>
          <a:lstStyle/>
          <a:p>
            <a:pPr marL="342900" indent="-342900">
              <a:buAutoNum type="alphaUcPeriod"/>
            </a:pPr>
            <a:r>
              <a:rPr lang="en-US" sz="2400" b="1" dirty="0" smtClean="0"/>
              <a:t>Both the reactions are spontaneous </a:t>
            </a:r>
          </a:p>
          <a:p>
            <a:pPr marL="342900" indent="-342900">
              <a:buAutoNum type="alphaUcPeriod"/>
            </a:pPr>
            <a:r>
              <a:rPr lang="en-US" sz="2400" b="1" dirty="0" smtClean="0"/>
              <a:t>Both the reactions are non-spontaneous </a:t>
            </a:r>
          </a:p>
          <a:p>
            <a:pPr marL="342900" indent="-342900">
              <a:buAutoNum type="alphaUcPeriod"/>
            </a:pPr>
            <a:r>
              <a:rPr lang="en-US" sz="2400" b="1" dirty="0" smtClean="0"/>
              <a:t>1 = spontaneous ; 2 = non-spontaneous  </a:t>
            </a:r>
          </a:p>
          <a:p>
            <a:pPr marL="342900" indent="-342900">
              <a:buAutoNum type="alphaUcPeriod"/>
            </a:pPr>
            <a:r>
              <a:rPr lang="en-US" sz="2400" b="1" dirty="0" smtClean="0"/>
              <a:t>1 = non-spontaneous ;  2 = spontaneous </a:t>
            </a:r>
            <a:endParaRPr lang="en-US" sz="2400" b="1" dirty="0"/>
          </a:p>
        </p:txBody>
      </p:sp>
      <p:grpSp>
        <p:nvGrpSpPr>
          <p:cNvPr id="16" name="Group 15"/>
          <p:cNvGrpSpPr/>
          <p:nvPr/>
        </p:nvGrpSpPr>
        <p:grpSpPr>
          <a:xfrm>
            <a:off x="986816" y="1649011"/>
            <a:ext cx="7212956" cy="3142609"/>
            <a:chOff x="731636" y="1330036"/>
            <a:chExt cx="7212956" cy="3142609"/>
          </a:xfrm>
        </p:grpSpPr>
        <p:grpSp>
          <p:nvGrpSpPr>
            <p:cNvPr id="8" name="Group 7"/>
            <p:cNvGrpSpPr/>
            <p:nvPr/>
          </p:nvGrpSpPr>
          <p:grpSpPr>
            <a:xfrm>
              <a:off x="738675" y="1330036"/>
              <a:ext cx="7038975" cy="3014990"/>
              <a:chOff x="738675" y="1330036"/>
              <a:chExt cx="7038975" cy="3014990"/>
            </a:xfrm>
          </p:grpSpPr>
          <p:grpSp>
            <p:nvGrpSpPr>
              <p:cNvPr id="5" name="Group 4"/>
              <p:cNvGrpSpPr/>
              <p:nvPr/>
            </p:nvGrpSpPr>
            <p:grpSpPr>
              <a:xfrm>
                <a:off x="738675" y="1508166"/>
                <a:ext cx="7038975" cy="2836860"/>
                <a:chOff x="738675" y="1508166"/>
                <a:chExt cx="7038975" cy="283686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19504"/>
                <a:stretch/>
              </p:blipFill>
              <p:spPr>
                <a:xfrm>
                  <a:off x="738675" y="1508166"/>
                  <a:ext cx="7038975" cy="2836860"/>
                </a:xfrm>
                <a:prstGeom prst="rect">
                  <a:avLst/>
                </a:prstGeom>
              </p:spPr>
            </p:pic>
            <p:sp>
              <p:nvSpPr>
                <p:cNvPr id="4" name="TextBox 3"/>
                <p:cNvSpPr txBox="1"/>
                <p:nvPr/>
              </p:nvSpPr>
              <p:spPr>
                <a:xfrm>
                  <a:off x="6175170" y="2926596"/>
                  <a:ext cx="878774" cy="523220"/>
                </a:xfrm>
                <a:prstGeom prst="rect">
                  <a:avLst/>
                </a:prstGeom>
                <a:solidFill>
                  <a:schemeClr val="bg1"/>
                </a:solidFill>
              </p:spPr>
              <p:txBody>
                <a:bodyPr wrap="square" rtlCol="0">
                  <a:spAutoFit/>
                </a:bodyPr>
                <a:lstStyle/>
                <a:p>
                  <a:r>
                    <a:rPr lang="en-US" sz="2800" b="1" smtClean="0">
                      <a:solidFill>
                        <a:srgbClr val="FF0000"/>
                      </a:solidFill>
                    </a:rPr>
                    <a:t>△G</a:t>
                  </a:r>
                  <a:endParaRPr lang="en-US" sz="2800" b="1">
                    <a:solidFill>
                      <a:srgbClr val="FF0000"/>
                    </a:solidFill>
                  </a:endParaRPr>
                </a:p>
              </p:txBody>
            </p:sp>
            <p:sp>
              <p:nvSpPr>
                <p:cNvPr id="7" name="TextBox 6"/>
                <p:cNvSpPr txBox="1"/>
                <p:nvPr/>
              </p:nvSpPr>
              <p:spPr>
                <a:xfrm>
                  <a:off x="1826822" y="2817739"/>
                  <a:ext cx="821376" cy="523220"/>
                </a:xfrm>
                <a:prstGeom prst="rect">
                  <a:avLst/>
                </a:prstGeom>
                <a:solidFill>
                  <a:schemeClr val="bg1"/>
                </a:solidFill>
              </p:spPr>
              <p:txBody>
                <a:bodyPr wrap="square" rtlCol="0">
                  <a:spAutoFit/>
                </a:bodyPr>
                <a:lstStyle/>
                <a:p>
                  <a:r>
                    <a:rPr lang="en-US" sz="2800" b="1" smtClean="0">
                      <a:solidFill>
                        <a:srgbClr val="FF0000"/>
                      </a:solidFill>
                    </a:rPr>
                    <a:t>△G</a:t>
                  </a:r>
                  <a:endParaRPr lang="en-US" sz="2800" b="1">
                    <a:solidFill>
                      <a:srgbClr val="FF0000"/>
                    </a:solidFill>
                  </a:endParaRPr>
                </a:p>
              </p:txBody>
            </p:sp>
          </p:grpSp>
          <p:sp>
            <p:nvSpPr>
              <p:cNvPr id="10" name="TextBox 9"/>
              <p:cNvSpPr txBox="1"/>
              <p:nvPr/>
            </p:nvSpPr>
            <p:spPr>
              <a:xfrm>
                <a:off x="5033159" y="1330036"/>
                <a:ext cx="558140" cy="461665"/>
              </a:xfrm>
              <a:prstGeom prst="rect">
                <a:avLst/>
              </a:prstGeom>
              <a:solidFill>
                <a:srgbClr val="FFFF00"/>
              </a:solidFill>
              <a:ln>
                <a:solidFill>
                  <a:schemeClr val="tx1"/>
                </a:solidFill>
              </a:ln>
            </p:spPr>
            <p:txBody>
              <a:bodyPr wrap="square" rtlCol="0">
                <a:spAutoFit/>
              </a:bodyPr>
              <a:lstStyle/>
              <a:p>
                <a:pPr algn="ctr"/>
                <a:r>
                  <a:rPr lang="en-US" sz="2400" b="1" dirty="0" smtClean="0"/>
                  <a:t>2</a:t>
                </a:r>
                <a:endParaRPr lang="en-US" sz="2400" b="1" dirty="0"/>
              </a:p>
            </p:txBody>
          </p:sp>
          <p:sp>
            <p:nvSpPr>
              <p:cNvPr id="6" name="TextBox 5"/>
              <p:cNvSpPr txBox="1"/>
              <p:nvPr/>
            </p:nvSpPr>
            <p:spPr>
              <a:xfrm>
                <a:off x="1360686" y="1330036"/>
                <a:ext cx="558140" cy="461665"/>
              </a:xfrm>
              <a:prstGeom prst="rect">
                <a:avLst/>
              </a:prstGeom>
              <a:solidFill>
                <a:srgbClr val="FFFF00"/>
              </a:solidFill>
              <a:ln>
                <a:solidFill>
                  <a:schemeClr val="tx1"/>
                </a:solidFill>
              </a:ln>
            </p:spPr>
            <p:txBody>
              <a:bodyPr wrap="square" rtlCol="0">
                <a:spAutoFit/>
              </a:bodyPr>
              <a:lstStyle/>
              <a:p>
                <a:pPr algn="ctr"/>
                <a:r>
                  <a:rPr lang="en-US" sz="2400" b="1" dirty="0" smtClean="0"/>
                  <a:t>1</a:t>
                </a:r>
                <a:endParaRPr lang="en-US" sz="2400" b="1" dirty="0"/>
              </a:p>
            </p:txBody>
          </p:sp>
        </p:grpSp>
        <p:sp>
          <p:nvSpPr>
            <p:cNvPr id="3" name="Rectangle 2"/>
            <p:cNvSpPr/>
            <p:nvPr/>
          </p:nvSpPr>
          <p:spPr>
            <a:xfrm>
              <a:off x="950172" y="4164868"/>
              <a:ext cx="6994420" cy="307777"/>
            </a:xfrm>
            <a:prstGeom prst="rect">
              <a:avLst/>
            </a:prstGeom>
          </p:spPr>
          <p:txBody>
            <a:bodyPr wrap="square">
              <a:spAutoFit/>
            </a:bodyPr>
            <a:lstStyle/>
            <a:p>
              <a:r>
                <a:rPr lang="en-US" sz="1400" dirty="0" smtClean="0">
                  <a:hlinkClick r:id="rId3"/>
                </a:rPr>
                <a:t>(https</a:t>
              </a:r>
              <a:r>
                <a:rPr lang="en-US" sz="1400" dirty="0">
                  <a:hlinkClick r:id="rId3"/>
                </a:rPr>
                <a:t>://</a:t>
              </a:r>
              <a:r>
                <a:rPr lang="en-US" sz="1400" dirty="0" smtClean="0">
                  <a:hlinkClick r:id="rId3"/>
                </a:rPr>
                <a:t>en.wikibooks.org/wiki/Structural_Biochemistry/Enzyme/Gibbs_free_energy_graph</a:t>
              </a:r>
              <a:r>
                <a:rPr lang="en-US" sz="1400" dirty="0" smtClean="0"/>
                <a:t>)</a:t>
              </a:r>
              <a:endParaRPr lang="en-US" sz="1400" dirty="0"/>
            </a:p>
          </p:txBody>
        </p:sp>
        <p:sp>
          <p:nvSpPr>
            <p:cNvPr id="9" name="TextBox 8"/>
            <p:cNvSpPr txBox="1"/>
            <p:nvPr/>
          </p:nvSpPr>
          <p:spPr>
            <a:xfrm rot="16200000">
              <a:off x="-246673" y="2526468"/>
              <a:ext cx="2325949" cy="369332"/>
            </a:xfrm>
            <a:prstGeom prst="rect">
              <a:avLst/>
            </a:prstGeom>
            <a:solidFill>
              <a:schemeClr val="bg1"/>
            </a:solidFill>
          </p:spPr>
          <p:txBody>
            <a:bodyPr wrap="square" rtlCol="0">
              <a:spAutoFit/>
            </a:bodyPr>
            <a:lstStyle/>
            <a:p>
              <a:pPr algn="ctr"/>
              <a:r>
                <a:rPr lang="en-US" b="1" dirty="0" smtClean="0"/>
                <a:t>Free energy (G) </a:t>
              </a:r>
              <a:endParaRPr lang="en-US" b="1" dirty="0"/>
            </a:p>
          </p:txBody>
        </p:sp>
        <p:sp>
          <p:nvSpPr>
            <p:cNvPr id="13" name="TextBox 12"/>
            <p:cNvSpPr txBox="1"/>
            <p:nvPr/>
          </p:nvSpPr>
          <p:spPr>
            <a:xfrm>
              <a:off x="1435882" y="3871345"/>
              <a:ext cx="2325949" cy="369332"/>
            </a:xfrm>
            <a:prstGeom prst="rect">
              <a:avLst/>
            </a:prstGeom>
            <a:solidFill>
              <a:schemeClr val="bg1"/>
            </a:solidFill>
          </p:spPr>
          <p:txBody>
            <a:bodyPr wrap="square" rtlCol="0">
              <a:spAutoFit/>
            </a:bodyPr>
            <a:lstStyle/>
            <a:p>
              <a:pPr algn="ctr"/>
              <a:r>
                <a:rPr lang="en-US" b="1" dirty="0" smtClean="0"/>
                <a:t>Progress of reaction</a:t>
              </a:r>
              <a:endParaRPr lang="en-US" b="1" dirty="0"/>
            </a:p>
          </p:txBody>
        </p:sp>
        <p:sp>
          <p:nvSpPr>
            <p:cNvPr id="14" name="TextBox 13"/>
            <p:cNvSpPr txBox="1"/>
            <p:nvPr/>
          </p:nvSpPr>
          <p:spPr>
            <a:xfrm rot="16200000">
              <a:off x="3393204" y="2530013"/>
              <a:ext cx="2325949" cy="369332"/>
            </a:xfrm>
            <a:prstGeom prst="rect">
              <a:avLst/>
            </a:prstGeom>
            <a:solidFill>
              <a:schemeClr val="bg1"/>
            </a:solidFill>
          </p:spPr>
          <p:txBody>
            <a:bodyPr wrap="square" rtlCol="0">
              <a:spAutoFit/>
            </a:bodyPr>
            <a:lstStyle/>
            <a:p>
              <a:pPr algn="ctr"/>
              <a:r>
                <a:rPr lang="en-US" b="1" dirty="0" smtClean="0"/>
                <a:t>Free energy (G) </a:t>
              </a:r>
              <a:endParaRPr lang="en-US" b="1" dirty="0"/>
            </a:p>
          </p:txBody>
        </p:sp>
        <p:sp>
          <p:nvSpPr>
            <p:cNvPr id="15" name="TextBox 14"/>
            <p:cNvSpPr txBox="1"/>
            <p:nvPr/>
          </p:nvSpPr>
          <p:spPr>
            <a:xfrm>
              <a:off x="5075759" y="3874890"/>
              <a:ext cx="2325949" cy="369332"/>
            </a:xfrm>
            <a:prstGeom prst="rect">
              <a:avLst/>
            </a:prstGeom>
            <a:solidFill>
              <a:schemeClr val="bg1"/>
            </a:solidFill>
          </p:spPr>
          <p:txBody>
            <a:bodyPr wrap="square" rtlCol="0">
              <a:spAutoFit/>
            </a:bodyPr>
            <a:lstStyle/>
            <a:p>
              <a:pPr algn="ctr"/>
              <a:r>
                <a:rPr lang="en-US" b="1" dirty="0" smtClean="0"/>
                <a:t>Progress of reaction</a:t>
              </a:r>
              <a:endParaRPr lang="en-US" b="1" dirty="0"/>
            </a:p>
          </p:txBody>
        </p:sp>
      </p:grpSp>
      <p:sp>
        <p:nvSpPr>
          <p:cNvPr id="17" name="TextBox 16"/>
          <p:cNvSpPr txBox="1"/>
          <p:nvPr/>
        </p:nvSpPr>
        <p:spPr>
          <a:xfrm>
            <a:off x="6493913" y="5498037"/>
            <a:ext cx="1240787" cy="707886"/>
          </a:xfrm>
          <a:prstGeom prst="rect">
            <a:avLst/>
          </a:prstGeom>
          <a:noFill/>
        </p:spPr>
        <p:txBody>
          <a:bodyPr wrap="square" rtlCol="0">
            <a:spAutoFit/>
          </a:bodyPr>
          <a:lstStyle/>
          <a:p>
            <a:r>
              <a:rPr lang="en-US" sz="4000" dirty="0" smtClean="0">
                <a:solidFill>
                  <a:srgbClr val="FF0000"/>
                </a:solidFill>
              </a:rPr>
              <a:t>✔</a:t>
            </a:r>
            <a:endParaRPr lang="en-US" sz="4000" dirty="0">
              <a:solidFill>
                <a:srgbClr val="FF0000"/>
              </a:solidFill>
            </a:endParaRPr>
          </a:p>
        </p:txBody>
      </p:sp>
    </p:spTree>
    <p:extLst>
      <p:ext uri="{BB962C8B-B14F-4D97-AF65-F5344CB8AC3E}">
        <p14:creationId xmlns:p14="http://schemas.microsoft.com/office/powerpoint/2010/main" val="181605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2880" y="182880"/>
            <a:ext cx="8174736" cy="6524863"/>
          </a:xfrm>
          <a:prstGeom prst="rect">
            <a:avLst/>
          </a:prstGeom>
          <a:noFill/>
        </p:spPr>
        <p:txBody>
          <a:bodyPr wrap="square" rtlCol="0">
            <a:spAutoFit/>
          </a:bodyPr>
          <a:lstStyle/>
          <a:p>
            <a:r>
              <a:rPr lang="en-US" sz="1100" dirty="0" smtClean="0"/>
              <a:t>Notes for the instructor: How to set up the model for teaching how enzymes catalyze reactions.  There is a model available and it is in the TA cabinet in Jennings Room70. The following slides will help you make your case without using a physical model (may be useful for big classrooms) </a:t>
            </a:r>
          </a:p>
          <a:p>
            <a:endParaRPr lang="en-US" sz="1100" dirty="0"/>
          </a:p>
          <a:p>
            <a:r>
              <a:rPr lang="en-US" sz="1100" b="1" dirty="0" smtClean="0"/>
              <a:t>Some background relevant to this activity: </a:t>
            </a:r>
            <a:r>
              <a:rPr lang="en-US" sz="1100" dirty="0" smtClean="0"/>
              <a:t>A useful analogy to understand activation energy and enzymes is that of a ball rolling down an incline. The reaction that we are talking about is A </a:t>
            </a:r>
            <a:r>
              <a:rPr lang="en-US" sz="1100" dirty="0" smtClean="0">
                <a:sym typeface="Wingdings"/>
              </a:rPr>
              <a:t> D. A is the reactant and D is the product. </a:t>
            </a:r>
            <a:r>
              <a:rPr lang="en-US" sz="1100" dirty="0" smtClean="0"/>
              <a:t>A, B and C represent the different possible energy states of the reactants and D is the energy state of the product. Note that the if the reactant is at energy state C, then the conversion of C</a:t>
            </a:r>
            <a:r>
              <a:rPr lang="en-US" sz="1100" dirty="0" smtClean="0">
                <a:sym typeface="Wingdings"/>
              </a:rPr>
              <a:t> D is a spontaneous process. Similarly, if the reactant is at energy state B, then the conversion of BD is also spontaneous. If the reactant is at an energy level A, then the conversion from AD represents equilibrium (since both D and A have the same free energy. For every reaction, I order to determine if it is spontaneous or not, we look at the free energy change and not just the individual Standard Free Energy of the components. This means that the spontaneity of the reaction depends not just on the free energies of the reactant and the product, but also on the temperature, because increasing the temperature will increase the free energy of the a substance. Hence always the Standard free energy of every chemical is determined at Standard temperature and Pressure. </a:t>
            </a:r>
          </a:p>
          <a:p>
            <a:endParaRPr lang="en-US" sz="1100" dirty="0">
              <a:sym typeface="Wingdings"/>
            </a:endParaRPr>
          </a:p>
          <a:p>
            <a:r>
              <a:rPr lang="en-US" sz="1100" b="1" dirty="0" smtClean="0">
                <a:sym typeface="Wingdings"/>
              </a:rPr>
              <a:t>Setting up the model: </a:t>
            </a:r>
            <a:r>
              <a:rPr lang="en-US" sz="1100" dirty="0" smtClean="0">
                <a:sym typeface="Wingdings"/>
              </a:rPr>
              <a:t>So you can begin by telling the students that a</a:t>
            </a:r>
            <a:r>
              <a:rPr lang="en-US" sz="1100" dirty="0" smtClean="0"/>
              <a:t> </a:t>
            </a:r>
            <a:r>
              <a:rPr lang="en-US" sz="1100" dirty="0"/>
              <a:t>useful analogy to understand activation energy and enzymes is that of a ball rolling down an incline. </a:t>
            </a:r>
            <a:r>
              <a:rPr lang="en-US" sz="1100" dirty="0">
                <a:sym typeface="Wingdings"/>
              </a:rPr>
              <a:t>T</a:t>
            </a:r>
            <a:r>
              <a:rPr lang="en-US" sz="1100" dirty="0" smtClean="0">
                <a:sym typeface="Wingdings"/>
              </a:rPr>
              <a:t>he reaction proceeds from left to right. A, B and C  represent the different energy states of the reactants and D is the energy state of the product. Now if you imagine that the ball represents an individual molecule, then you can see that the molecule can be at the level A, or B or C. At the energy level C, the molecule will have the maximum free energy followed by B, and then A. The molecule can be at either of the three levels A, B or C. (set up as an animation). Assume that the molecule is at the level C, then it can roll down the incline pretty smoothly and readily. Now ask the students, will the change from C to D be spontaneous? Yes! It is spontaneous since the net energy change is negative (product minus reactant).  Now ask the students, if the ball is at the level B, then is the reaction from B D spontaneous? (again, the answer is yes, because </a:t>
            </a:r>
            <a:r>
              <a:rPr lang="en-US" sz="1100" dirty="0" err="1" smtClean="0">
                <a:sym typeface="Wingdings"/>
              </a:rPr>
              <a:t>deltaG</a:t>
            </a:r>
            <a:r>
              <a:rPr lang="en-US" sz="1100" dirty="0" smtClean="0">
                <a:sym typeface="Wingdings"/>
              </a:rPr>
              <a:t> is negative. Now ask the students, is there a direct way for the Ball to reach from B to D? (No! there is no direct route). Now ask them to discuss within their groups (or </a:t>
            </a:r>
            <a:r>
              <a:rPr lang="en-US" sz="1100" dirty="0" err="1" smtClean="0">
                <a:sym typeface="Wingdings"/>
              </a:rPr>
              <a:t>pairshare</a:t>
            </a:r>
            <a:r>
              <a:rPr lang="en-US" sz="1100" dirty="0" smtClean="0">
                <a:sym typeface="Wingdings"/>
              </a:rPr>
              <a:t>) as to what are a few ways in which you can tackle this issue? Are there alternative routes for the ball to go from B to D? (Yes, there are at least two ways, one is to take the ball from B to C and then the ball can roll down the incline readily. The second way is to decrease the size of the hill! So bring down the incline such that it goes from B to D now). So these two strategies represent different ways to carry out the reaction. One way is to supply a small amount of energy to the reaction and take the molecule from B to C and then the reaction will proceed on tis own. This means, that the molecule needs to overcome a small energy barrier i.e. C-B. This energy which we need to supply is the activation energy of the reaction. Hence, often we need to supply energy to the reactants so that they can overcome this small barrier called activation energy barrier. This route is analogous to raising the temperature of the system and it works in the following way: As you increase the temperature, you increase the kinetic energy of the and hence increase the collision frequency between the reactants. So now, there are more chances that the reactants will come into contact with each other so that they can interact and form the product. The second strategy is decreasing the height of the inclined which is analogous to using an enzyme and this is the mechanism that enzymes use to perform the reaction. Enzymes decrease the height of the activation energy barrier so that now the reaction is possible without the need to increase the temperature. This is what happens routinely in living systems because most organisms cannot afford to increase their temperature beyond a certain limit, else their proteins will denature. For most reactions, the situation is analogues to going rom B D and it is awesome to see the ways living systems tackle the issue of overcoming activation energy by evolving enzymes that can help carry out the reaction without increasing the temperature. </a:t>
            </a:r>
            <a:endParaRPr lang="en-US" sz="1100" dirty="0" smtClean="0"/>
          </a:p>
        </p:txBody>
      </p:sp>
    </p:spTree>
    <p:extLst>
      <p:ext uri="{BB962C8B-B14F-4D97-AF65-F5344CB8AC3E}">
        <p14:creationId xmlns:p14="http://schemas.microsoft.com/office/powerpoint/2010/main" val="20853082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2516</TotalTime>
  <Words>2832</Words>
  <Application>Microsoft Office PowerPoint</Application>
  <PresentationFormat>On-screen Show (4:3)</PresentationFormat>
  <Paragraphs>351</Paragraphs>
  <Slides>39</Slides>
  <Notes>7</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Activity: 2:   Interpret data from a trial to predict and draw the relative enzymatic reactions in graphical form</vt:lpstr>
      <vt:lpstr>Hypothesis</vt:lpstr>
      <vt:lpstr>Experimental design</vt:lpstr>
      <vt:lpstr>Color Chart </vt:lpstr>
      <vt:lpstr>Treatments</vt:lpstr>
      <vt:lpstr>Predictions</vt:lpstr>
      <vt:lpstr>PowerPoint Presentation</vt:lpstr>
      <vt:lpstr>PowerPoint Presentation</vt:lpstr>
      <vt:lpstr>Use the graphs you just drew depicting each of the treatments to answer the following questions on the next four slides </vt:lpstr>
      <vt:lpstr>PowerPoint Presentation</vt:lpstr>
      <vt:lpstr>PowerPoint Presentation</vt:lpstr>
      <vt:lpstr>PowerPoint Presentation</vt:lpstr>
      <vt:lpstr>PowerPoint Presentation</vt:lpstr>
      <vt:lpstr>Consider the experimental design. What flaw to the design would you correct?</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Evan</cp:lastModifiedBy>
  <cp:revision>225</cp:revision>
  <dcterms:created xsi:type="dcterms:W3CDTF">2015-11-03T12:29:16Z</dcterms:created>
  <dcterms:modified xsi:type="dcterms:W3CDTF">2016-02-26T16:20:37Z</dcterms:modified>
</cp:coreProperties>
</file>