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44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4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73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3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652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9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6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9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4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08C26-E3DF-554F-8146-5C501091051E}" type="datetimeFigureOut">
              <a:rPr lang="en-US" smtClean="0"/>
              <a:t>12/13/15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5B04E-C613-A941-9310-7AEF6752E5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3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7_UN04Test_Q6-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497" y="2019360"/>
            <a:ext cx="6955536" cy="4815840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215465" y="4509434"/>
            <a:ext cx="2279333" cy="798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0.03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sucrose</a:t>
            </a:r>
          </a:p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0.02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glucose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>
            <a:off x="3723466" y="4103017"/>
            <a:ext cx="823066" cy="38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“Cell”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669866" y="4492483"/>
            <a:ext cx="2203132" cy="131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sucrose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glucose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fructose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6644465" y="4111484"/>
            <a:ext cx="2160799" cy="38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“Environment”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15" y="18200"/>
            <a:ext cx="8337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artificial “cell” consisting of an aqueous solution enclosed in a selectively permeable membrane is immersed in a beaker containing a different solution, the “environment” as shown below. The membrane is permeable to water and to the simple sugars glucose and fructose but impermeable to the disaccharide sucrose.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638" y="1218529"/>
            <a:ext cx="8584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Draw </a:t>
            </a:r>
            <a:r>
              <a:rPr lang="en-US" dirty="0" smtClean="0"/>
              <a:t>a solid </a:t>
            </a:r>
            <a:r>
              <a:rPr lang="en-US" dirty="0" smtClean="0"/>
              <a:t>arrow to indicate the net movement of solutes into and/or out of the cell.</a:t>
            </a:r>
          </a:p>
          <a:p>
            <a:pPr marL="342900" indent="-342900">
              <a:buAutoNum type="arabicParenR"/>
            </a:pPr>
            <a:r>
              <a:rPr lang="en-US" dirty="0" smtClean="0"/>
              <a:t>Is the solution outside the cell isotonic, hypotonic, or hypertonic?</a:t>
            </a:r>
          </a:p>
          <a:p>
            <a:pPr marL="342900" indent="-342900">
              <a:buAutoNum type="arabicParenR"/>
            </a:pPr>
            <a:r>
              <a:rPr lang="en-US" dirty="0" smtClean="0"/>
              <a:t>Draw a dashed arrow to show the net osmosis, if any.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375" y="2235487"/>
            <a:ext cx="2528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4) </a:t>
            </a:r>
            <a:r>
              <a:rPr lang="en-US" dirty="0" smtClean="0"/>
              <a:t>Will </a:t>
            </a:r>
            <a:r>
              <a:rPr lang="en-US" dirty="0" smtClean="0"/>
              <a:t>the artificial cell become more flaccid, more turgid, or stay the same?</a:t>
            </a:r>
          </a:p>
          <a:p>
            <a:r>
              <a:rPr lang="en-US" dirty="0" smtClean="0"/>
              <a:t>5) Eventually, will the two solutions have the same or different solute concentrations?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0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7_UN04Test_Q6-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497" y="2019360"/>
            <a:ext cx="6955536" cy="4815840"/>
          </a:xfrm>
          <a:prstGeom prst="rect">
            <a:avLst/>
          </a:prstGeom>
        </p:spPr>
      </p:pic>
      <p:sp>
        <p:nvSpPr>
          <p:cNvPr id="5" name="Text Box 31"/>
          <p:cNvSpPr txBox="1">
            <a:spLocks noChangeArrowheads="1"/>
          </p:cNvSpPr>
          <p:nvPr/>
        </p:nvSpPr>
        <p:spPr bwMode="auto">
          <a:xfrm>
            <a:off x="3215465" y="4509434"/>
            <a:ext cx="2279333" cy="798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0.03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sucrose</a:t>
            </a:r>
          </a:p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0.02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glucose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31"/>
          <p:cNvSpPr txBox="1">
            <a:spLocks noChangeArrowheads="1"/>
          </p:cNvSpPr>
          <p:nvPr/>
        </p:nvSpPr>
        <p:spPr bwMode="auto">
          <a:xfrm>
            <a:off x="3723466" y="4103017"/>
            <a:ext cx="823066" cy="38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“Cell”</a:t>
            </a:r>
          </a:p>
        </p:txBody>
      </p:sp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669866" y="4492483"/>
            <a:ext cx="2203132" cy="1314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sucrose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glucose</a:t>
            </a:r>
          </a:p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0.01 </a:t>
            </a:r>
            <a:r>
              <a:rPr lang="en-US" i="1" dirty="0" smtClean="0">
                <a:solidFill>
                  <a:srgbClr val="000000"/>
                </a:solidFill>
                <a:latin typeface="Arial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fructose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6644465" y="4111484"/>
            <a:ext cx="2160799" cy="38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“Environment”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03" y="34275"/>
            <a:ext cx="8337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artificial “cell” consisting of an aqueous solution enclosed in a selectively permeable membrane is immersed in a beaker containing a different solution, the “environment” as shown below. The membrane is permeable to water and to the simple sugars glucose and fructose but impermeable to the disaccharide sucrose.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638" y="1199487"/>
            <a:ext cx="8584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Draw </a:t>
            </a:r>
            <a:r>
              <a:rPr lang="en-US" dirty="0" smtClean="0"/>
              <a:t>a solid </a:t>
            </a:r>
            <a:r>
              <a:rPr lang="en-US" dirty="0" smtClean="0"/>
              <a:t>arrow to indicate the net movement of solutes into and/or out of the cell.</a:t>
            </a:r>
          </a:p>
          <a:p>
            <a:pPr marL="342900" indent="-342900">
              <a:buAutoNum type="arabicParenR"/>
            </a:pPr>
            <a:r>
              <a:rPr lang="en-US" dirty="0" smtClean="0"/>
              <a:t>Is the solution outside the cell isotonic, hypotonic, or hypertonic?</a:t>
            </a:r>
          </a:p>
          <a:p>
            <a:pPr marL="342900" indent="-342900">
              <a:buAutoNum type="arabicParenR"/>
            </a:pPr>
            <a:r>
              <a:rPr lang="en-US" dirty="0" smtClean="0"/>
              <a:t>Draw a dashed arrow to show the net osmosis, if any.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375" y="2122962"/>
            <a:ext cx="2528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4) </a:t>
            </a:r>
            <a:r>
              <a:rPr lang="en-US" dirty="0" smtClean="0"/>
              <a:t>Will </a:t>
            </a:r>
            <a:r>
              <a:rPr lang="en-US" dirty="0" smtClean="0"/>
              <a:t>the artificial cell become more flaccid, more turgid, or stay the same?</a:t>
            </a:r>
          </a:p>
          <a:p>
            <a:r>
              <a:rPr lang="en-US" dirty="0" smtClean="0"/>
              <a:t>5) Eventually, </a:t>
            </a:r>
            <a:r>
              <a:rPr lang="en-US" dirty="0" smtClean="0"/>
              <a:t>will </a:t>
            </a:r>
            <a:r>
              <a:rPr lang="en-US" dirty="0" smtClean="0"/>
              <a:t>the two solutions have the same or different solute concentrations?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705303" y="5162456"/>
            <a:ext cx="1939162" cy="421625"/>
            <a:chOff x="4705303" y="5162456"/>
            <a:chExt cx="1939162" cy="421625"/>
          </a:xfrm>
        </p:grpSpPr>
        <p:cxnSp>
          <p:nvCxnSpPr>
            <p:cNvPr id="13" name="Straight Arrow Connector 12"/>
            <p:cNvCxnSpPr/>
            <p:nvPr/>
          </p:nvCxnSpPr>
          <p:spPr bwMode="auto">
            <a:xfrm>
              <a:off x="5494798" y="5162456"/>
              <a:ext cx="1149667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4705303" y="5584081"/>
              <a:ext cx="1939162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oup 14"/>
          <p:cNvGrpSpPr/>
          <p:nvPr/>
        </p:nvGrpSpPr>
        <p:grpSpPr>
          <a:xfrm>
            <a:off x="4546533" y="5807345"/>
            <a:ext cx="1339934" cy="590743"/>
            <a:chOff x="4546533" y="5807345"/>
            <a:chExt cx="1339934" cy="590743"/>
          </a:xfrm>
        </p:grpSpPr>
        <p:cxnSp>
          <p:nvCxnSpPr>
            <p:cNvPr id="16" name="Curved Connector 15"/>
            <p:cNvCxnSpPr/>
            <p:nvPr/>
          </p:nvCxnSpPr>
          <p:spPr bwMode="auto">
            <a:xfrm rot="10800000">
              <a:off x="4546533" y="5807345"/>
              <a:ext cx="744899" cy="379101"/>
            </a:xfrm>
            <a:prstGeom prst="curved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5291432" y="6028756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</a:t>
              </a:r>
              <a:r>
                <a:rPr lang="en-US" baseline="-25000" dirty="0" smtClean="0"/>
                <a:t>2</a:t>
              </a:r>
              <a:r>
                <a:rPr lang="en-US" dirty="0" smtClean="0"/>
                <a:t>O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46532" y="2963606"/>
            <a:ext cx="1159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Hypotonic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98561" y="2555978"/>
            <a:ext cx="2206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artificial cell will become more turgid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405" y="4331173"/>
            <a:ext cx="2653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Eventually, the two solutions will have the same solute concentrations. Even though sucrose can’t move through the membrane, water flow (osmosis) will lead to isotonic conditions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234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352</Words>
  <Application>Microsoft Macintosh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Larson</dc:creator>
  <cp:lastModifiedBy>Jennifer Larson</cp:lastModifiedBy>
  <cp:revision>1</cp:revision>
  <dcterms:created xsi:type="dcterms:W3CDTF">2015-12-14T02:15:58Z</dcterms:created>
  <dcterms:modified xsi:type="dcterms:W3CDTF">2015-12-14T02:20:08Z</dcterms:modified>
</cp:coreProperties>
</file>