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tags/tag11.xml" ContentType="application/vnd.openxmlformats-officedocument.presentationml.tags+xml"/>
  <Override PartName="/ppt/notesSlides/notesSlide16.xml" ContentType="application/vnd.openxmlformats-officedocument.presentationml.notesSlide+xml"/>
  <Override PartName="/ppt/tags/tag12.xml" ContentType="application/vnd.openxmlformats-officedocument.presentationml.tags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tags/tag14.xml" ContentType="application/vnd.openxmlformats-officedocument.presentationml.tags+xml"/>
  <Override PartName="/ppt/notesSlides/notesSlide19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ags/tag16.xml" ContentType="application/vnd.openxmlformats-officedocument.presentationml.tags+xml"/>
  <Override PartName="/ppt/notesSlides/notesSlide21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ppt/tags/tag20.xml" ContentType="application/vnd.openxmlformats-officedocument.presentationml.tags+xml"/>
  <Override PartName="/ppt/notesSlides/notesSlide25.xml" ContentType="application/vnd.openxmlformats-officedocument.presentationml.notesSlide+xml"/>
  <Override PartName="/ppt/tags/tag21.xml" ContentType="application/vnd.openxmlformats-officedocument.presentationml.tags+xml"/>
  <Override PartName="/ppt/notesSlides/notesSlide26.xml" ContentType="application/vnd.openxmlformats-officedocument.presentationml.notesSlide+xml"/>
  <Override PartName="/ppt/tags/tag22.xml" ContentType="application/vnd.openxmlformats-officedocument.presentationml.tags+xml"/>
  <Override PartName="/ppt/notesSlides/notesSlide27.xml" ContentType="application/vnd.openxmlformats-officedocument.presentationml.notesSlide+xml"/>
  <Override PartName="/ppt/tags/tag23.xml" ContentType="application/vnd.openxmlformats-officedocument.presentationml.tags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45"/>
  </p:notesMasterIdLst>
  <p:sldIdLst>
    <p:sldId id="534" r:id="rId2"/>
    <p:sldId id="535" r:id="rId3"/>
    <p:sldId id="536" r:id="rId4"/>
    <p:sldId id="537" r:id="rId5"/>
    <p:sldId id="554" r:id="rId6"/>
    <p:sldId id="505" r:id="rId7"/>
    <p:sldId id="452" r:id="rId8"/>
    <p:sldId id="549" r:id="rId9"/>
    <p:sldId id="538" r:id="rId10"/>
    <p:sldId id="539" r:id="rId11"/>
    <p:sldId id="540" r:id="rId12"/>
    <p:sldId id="542" r:id="rId13"/>
    <p:sldId id="544" r:id="rId14"/>
    <p:sldId id="545" r:id="rId15"/>
    <p:sldId id="546" r:id="rId16"/>
    <p:sldId id="547" r:id="rId17"/>
    <p:sldId id="548" r:id="rId18"/>
    <p:sldId id="541" r:id="rId19"/>
    <p:sldId id="512" r:id="rId20"/>
    <p:sldId id="510" r:id="rId21"/>
    <p:sldId id="521" r:id="rId22"/>
    <p:sldId id="515" r:id="rId23"/>
    <p:sldId id="522" r:id="rId24"/>
    <p:sldId id="523" r:id="rId25"/>
    <p:sldId id="524" r:id="rId26"/>
    <p:sldId id="525" r:id="rId27"/>
    <p:sldId id="526" r:id="rId28"/>
    <p:sldId id="527" r:id="rId29"/>
    <p:sldId id="528" r:id="rId30"/>
    <p:sldId id="530" r:id="rId31"/>
    <p:sldId id="529" r:id="rId32"/>
    <p:sldId id="531" r:id="rId33"/>
    <p:sldId id="551" r:id="rId34"/>
    <p:sldId id="553" r:id="rId35"/>
    <p:sldId id="555" r:id="rId36"/>
    <p:sldId id="556" r:id="rId37"/>
    <p:sldId id="557" r:id="rId38"/>
    <p:sldId id="558" r:id="rId39"/>
    <p:sldId id="559" r:id="rId40"/>
    <p:sldId id="560" r:id="rId41"/>
    <p:sldId id="561" r:id="rId42"/>
    <p:sldId id="562" r:id="rId43"/>
    <p:sldId id="550" r:id="rId44"/>
  </p:sldIdLst>
  <p:sldSz cx="9144000" cy="6858000" type="screen4x3"/>
  <p:notesSz cx="6858000" cy="9144000"/>
  <p:custDataLst>
    <p:tags r:id="rId4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1" autoAdjust="0"/>
    <p:restoredTop sz="84794" autoAdjust="0"/>
  </p:normalViewPr>
  <p:slideViewPr>
    <p:cSldViewPr>
      <p:cViewPr varScale="1">
        <p:scale>
          <a:sx n="64" d="100"/>
          <a:sy n="64" d="100"/>
        </p:scale>
        <p:origin x="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CDBDA8-9760-473C-BD7D-D48B7D6CDD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12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C0FCC4B-DE32-476D-B950-E1A0D6E5F39D}" type="slidenum">
              <a:rPr lang="en-US" altLang="en-US" sz="1200"/>
              <a:pPr/>
              <a:t>3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172317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09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26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6893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27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7466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28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0489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29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508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30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1849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31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5499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32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5364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33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5053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34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6.63</a:t>
            </a: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5.12</a:t>
            </a:r>
          </a:p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4.42</a:t>
            </a:r>
            <a:r>
              <a:rPr lang="en-US" altLang="en-US" b="1" baseline="0" dirty="0" smtClean="0">
                <a:latin typeface="Calibri" charset="0"/>
              </a:rPr>
              <a:t>   0.83</a:t>
            </a: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724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A4DF74-3DF5-49DF-8656-10F3450E8B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9942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35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6.63</a:t>
            </a: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5.12</a:t>
            </a:r>
          </a:p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4.42</a:t>
            </a:r>
            <a:r>
              <a:rPr lang="en-US" altLang="en-US" b="1" baseline="0" dirty="0" smtClean="0">
                <a:latin typeface="Calibri" charset="0"/>
              </a:rPr>
              <a:t>   0.83</a:t>
            </a: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0172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36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6.63</a:t>
            </a: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5.12</a:t>
            </a:r>
          </a:p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4.42</a:t>
            </a:r>
            <a:r>
              <a:rPr lang="en-US" altLang="en-US" b="1" baseline="0" dirty="0" smtClean="0">
                <a:latin typeface="Calibri" charset="0"/>
              </a:rPr>
              <a:t>   0.83</a:t>
            </a: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1072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37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6.63</a:t>
            </a: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5.12</a:t>
            </a:r>
          </a:p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4.42</a:t>
            </a:r>
            <a:r>
              <a:rPr lang="en-US" altLang="en-US" b="1" baseline="0" dirty="0" smtClean="0">
                <a:latin typeface="Calibri" charset="0"/>
              </a:rPr>
              <a:t>   0.83</a:t>
            </a: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6326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38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6.63</a:t>
            </a: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5.12</a:t>
            </a:r>
          </a:p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4.42</a:t>
            </a:r>
            <a:r>
              <a:rPr lang="en-US" altLang="en-US" b="1" baseline="0" dirty="0" smtClean="0">
                <a:latin typeface="Calibri" charset="0"/>
              </a:rPr>
              <a:t>   0.83</a:t>
            </a: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6875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39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6.63</a:t>
            </a: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5.12</a:t>
            </a:r>
          </a:p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4.42</a:t>
            </a:r>
            <a:r>
              <a:rPr lang="en-US" altLang="en-US" b="1" baseline="0" dirty="0" smtClean="0">
                <a:latin typeface="Calibri" charset="0"/>
              </a:rPr>
              <a:t>   0.83</a:t>
            </a: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7557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40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6.63</a:t>
            </a: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5.12</a:t>
            </a:r>
          </a:p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4.42</a:t>
            </a:r>
            <a:r>
              <a:rPr lang="en-US" altLang="en-US" b="1" baseline="0" dirty="0" smtClean="0">
                <a:latin typeface="Calibri" charset="0"/>
              </a:rPr>
              <a:t>   0.83</a:t>
            </a: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7243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41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6.63</a:t>
            </a: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5.12</a:t>
            </a:r>
          </a:p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4.42</a:t>
            </a:r>
            <a:r>
              <a:rPr lang="en-US" altLang="en-US" b="1" baseline="0" dirty="0" smtClean="0">
                <a:latin typeface="Calibri" charset="0"/>
              </a:rPr>
              <a:t>   0.83</a:t>
            </a: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1869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42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6.63</a:t>
            </a: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5.12</a:t>
            </a:r>
          </a:p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  <a:p>
            <a:pPr eaLnBrk="1" hangingPunct="1">
              <a:spcBef>
                <a:spcPts val="1175"/>
              </a:spcBef>
            </a:pPr>
            <a:r>
              <a:rPr lang="en-US" altLang="en-US" b="1" dirty="0" smtClean="0">
                <a:latin typeface="Calibri" charset="0"/>
              </a:rPr>
              <a:t>4.42</a:t>
            </a:r>
            <a:r>
              <a:rPr lang="en-US" altLang="en-US" b="1" baseline="0" dirty="0" smtClean="0">
                <a:latin typeface="Calibri" charset="0"/>
              </a:rPr>
              <a:t>   0.83</a:t>
            </a: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2436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43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940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fld id="{A6C42CB8-7978-4617-BD72-870D5F1CD372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mtClean="0">
                <a:latin typeface="Times New Roman" panose="02020603050405020304" pitchFamily="18" charset="0"/>
              </a:rPr>
              <a:t>Figure 20.23 Gene therapy using a retroviral vector.</a:t>
            </a:r>
          </a:p>
        </p:txBody>
      </p:sp>
    </p:spTree>
    <p:extLst>
      <p:ext uri="{BB962C8B-B14F-4D97-AF65-F5344CB8AC3E}">
        <p14:creationId xmlns:p14="http://schemas.microsoft.com/office/powerpoint/2010/main" val="2555794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fld id="{E6D6F68F-C7D1-4031-827B-6EA1694A34EB}" type="slidenum">
              <a:rPr lang="en-US" altLang="en-US" sz="1200"/>
              <a:pPr/>
              <a:t>10</a:t>
            </a:fld>
            <a:endParaRPr lang="en-US" alt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mtClean="0">
                <a:latin typeface="Times New Roman" panose="02020603050405020304" pitchFamily="18" charset="0"/>
              </a:rPr>
              <a:t>Figure 20.24 Goats as “pharm” animals.</a:t>
            </a:r>
          </a:p>
        </p:txBody>
      </p:sp>
    </p:spTree>
    <p:extLst>
      <p:ext uri="{BB962C8B-B14F-4D97-AF65-F5344CB8AC3E}">
        <p14:creationId xmlns:p14="http://schemas.microsoft.com/office/powerpoint/2010/main" val="3923234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fld id="{EEAB51A9-8327-4763-9D48-E6D23C537332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mtClean="0">
                <a:latin typeface="Times New Roman" panose="02020603050405020304" pitchFamily="18" charset="0"/>
              </a:rPr>
              <a:t>Figure 20.26 Research Method: Using the Ti Plasmid to Produce Transgenic Plants</a:t>
            </a:r>
          </a:p>
        </p:txBody>
      </p:sp>
    </p:spTree>
    <p:extLst>
      <p:ext uri="{BB962C8B-B14F-4D97-AF65-F5344CB8AC3E}">
        <p14:creationId xmlns:p14="http://schemas.microsoft.com/office/powerpoint/2010/main" val="2527135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fld id="{B93E01B9-A956-4AC8-9DFB-7A42B57DC8A0}" type="slidenum">
              <a:rPr lang="en-US" altLang="en-US" sz="1200"/>
              <a:pPr/>
              <a:t>15</a:t>
            </a:fld>
            <a:endParaRPr lang="en-US" altLang="en-US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mtClean="0">
                <a:latin typeface="Times New Roman" panose="02020603050405020304" pitchFamily="18" charset="0"/>
              </a:rPr>
              <a:t>Figure 20.UN03 Summary figure, Concept 20.1 </a:t>
            </a:r>
          </a:p>
        </p:txBody>
      </p:sp>
    </p:spTree>
    <p:extLst>
      <p:ext uri="{BB962C8B-B14F-4D97-AF65-F5344CB8AC3E}">
        <p14:creationId xmlns:p14="http://schemas.microsoft.com/office/powerpoint/2010/main" val="2135971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ts val="117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Answer</a:t>
            </a:r>
            <a:r>
              <a:rPr lang="en-US" baseline="0" dirty="0" smtClean="0"/>
              <a:t> expected: </a:t>
            </a:r>
            <a:r>
              <a:rPr lang="en-US" dirty="0" smtClean="0"/>
              <a:t>Must get the gene for insulin into the E. coli</a:t>
            </a:r>
          </a:p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151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774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 txBox="1">
            <a:spLocks noGrp="1" noChangeArrowheads="1"/>
          </p:cNvSpPr>
          <p:nvPr/>
        </p:nvSpPr>
        <p:spPr bwMode="auto">
          <a:xfrm>
            <a:off x="3884548" y="8684151"/>
            <a:ext cx="2971903" cy="4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B3E72A-3F79-4A11-A0F1-E2FDD3BA7A07}" type="slidenum">
              <a:rPr lang="en-US" altLang="en-US"/>
              <a:pPr algn="r" eaLnBrk="1" hangingPunct="1"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175"/>
              </a:spcBef>
            </a:pPr>
            <a:endParaRPr lang="en-US" altLang="en-US" b="1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778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79ED8A0-3E3E-4F6D-9642-4F84753181B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267A94-5D43-45DA-8176-D1EDA935B2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BF1204-AD7E-457D-93BE-6356A510C4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386B06-723E-47C4-8745-B8D61B7B1D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12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5096D6-D3E9-4897-B786-20EB258A18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726A05-A4A1-48AB-A2AD-860F573D21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92A50-F40A-4C57-B215-82FF19CCA9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317BD3CD-57D9-4825-94C1-16FFB5A699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591FFB65-90AA-4DB5-A5AF-07BD1B150C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C8F8E-A4C4-4392-A71E-C02C13681F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08B86B-FAF7-4954-B565-564874E482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E3A55-7A75-4682-BF1F-AA985BA54E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F386B06-723E-47C4-8745-B8D61B7B1D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1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3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3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3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3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3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3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3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3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1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186473"/>
            <a:ext cx="7239000" cy="4525963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Course: Biology 1113</a:t>
            </a:r>
          </a:p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Freshmen/Sophomores/Juniors</a:t>
            </a:r>
          </a:p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200+ students </a:t>
            </a:r>
          </a:p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Topic-biotechnology applications</a:t>
            </a:r>
          </a:p>
          <a:p>
            <a:pPr eaLnBrk="1" hangingPunct="1"/>
            <a:endParaRPr lang="en-US" altLang="en-US" dirty="0" smtClean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anose="020B0600070205080204" pitchFamily="34" charset="-128"/>
              </a:rPr>
              <a:t>Context</a:t>
            </a:r>
          </a:p>
        </p:txBody>
      </p:sp>
    </p:spTree>
    <p:extLst>
      <p:ext uri="{BB962C8B-B14F-4D97-AF65-F5344CB8AC3E}">
        <p14:creationId xmlns:p14="http://schemas.microsoft.com/office/powerpoint/2010/main" val="429482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5400"/>
            <a:ext cx="2590800" cy="304800"/>
          </a:xfrm>
        </p:spPr>
        <p:txBody>
          <a:bodyPr/>
          <a:lstStyle/>
          <a:p>
            <a:pPr eaLnBrk="1" hangingPunct="1"/>
            <a:r>
              <a:rPr lang="en-US" altLang="en-US" sz="1200" b="0" smtClean="0">
                <a:latin typeface="Arial" panose="020B0604020202020204" pitchFamily="34" charset="0"/>
              </a:rPr>
              <a:t>Figure 20.24</a:t>
            </a:r>
          </a:p>
        </p:txBody>
      </p:sp>
      <p:pic>
        <p:nvPicPr>
          <p:cNvPr id="6147" name="Picture 31" descr="20_24_PharmAnimals-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75" y="1528763"/>
            <a:ext cx="6445250" cy="379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47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5400"/>
            <a:ext cx="2590800" cy="304800"/>
          </a:xfrm>
        </p:spPr>
        <p:txBody>
          <a:bodyPr/>
          <a:lstStyle/>
          <a:p>
            <a:pPr eaLnBrk="1" hangingPunct="1"/>
            <a:r>
              <a:rPr lang="en-US" altLang="en-US" sz="1200" b="0" smtClean="0">
                <a:latin typeface="Arial" panose="020B0604020202020204" pitchFamily="34" charset="0"/>
              </a:rPr>
              <a:t>Figure 20.26</a:t>
            </a:r>
          </a:p>
        </p:txBody>
      </p:sp>
      <p:pic>
        <p:nvPicPr>
          <p:cNvPr id="8195" name="Picture 21" descr="20_26TiPlasmid-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513" y="136525"/>
            <a:ext cx="6529387" cy="658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5932488" y="6351588"/>
            <a:ext cx="194627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1"/>
              <a:t>Plant with new trait</a:t>
            </a:r>
          </a:p>
        </p:txBody>
      </p:sp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6323013" y="4202113"/>
            <a:ext cx="9937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1">
                <a:solidFill>
                  <a:srgbClr val="B52D33"/>
                </a:solidFill>
              </a:rPr>
              <a:t>RESULTS</a:t>
            </a:r>
          </a:p>
        </p:txBody>
      </p:sp>
      <p:sp>
        <p:nvSpPr>
          <p:cNvPr id="8201" name="Text Box 13"/>
          <p:cNvSpPr txBox="1">
            <a:spLocks noChangeArrowheads="1"/>
          </p:cNvSpPr>
          <p:nvPr/>
        </p:nvSpPr>
        <p:spPr bwMode="auto">
          <a:xfrm>
            <a:off x="1793875" y="3652838"/>
            <a:ext cx="10731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1"/>
              <a:t>DNA with</a:t>
            </a:r>
            <a:br>
              <a:rPr lang="en-US" altLang="en-US" sz="1600" b="1"/>
            </a:br>
            <a:r>
              <a:rPr lang="en-US" altLang="en-US" sz="1600" b="1"/>
              <a:t>the gene</a:t>
            </a:r>
            <a:br>
              <a:rPr lang="en-US" altLang="en-US" sz="1600" b="1"/>
            </a:br>
            <a:r>
              <a:rPr lang="en-US" altLang="en-US" sz="1600" b="1"/>
              <a:t>of interest</a:t>
            </a:r>
          </a:p>
        </p:txBody>
      </p:sp>
      <p:sp>
        <p:nvSpPr>
          <p:cNvPr id="8202" name="Text Box 14"/>
          <p:cNvSpPr txBox="1">
            <a:spLocks noChangeArrowheads="1"/>
          </p:cNvSpPr>
          <p:nvPr/>
        </p:nvSpPr>
        <p:spPr bwMode="auto">
          <a:xfrm>
            <a:off x="1435100" y="4657725"/>
            <a:ext cx="1322388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1600" b="1"/>
              <a:t>Recombinant</a:t>
            </a:r>
            <a:br>
              <a:rPr lang="en-US" altLang="en-US" sz="1600" b="1"/>
            </a:br>
            <a:r>
              <a:rPr lang="en-US" altLang="en-US" sz="1600" b="1"/>
              <a:t>Ti plasmid</a:t>
            </a:r>
          </a:p>
        </p:txBody>
      </p:sp>
      <p:sp>
        <p:nvSpPr>
          <p:cNvPr id="8208" name="Line 20"/>
          <p:cNvSpPr>
            <a:spLocks noChangeShapeType="1"/>
          </p:cNvSpPr>
          <p:nvPr/>
        </p:nvSpPr>
        <p:spPr bwMode="auto">
          <a:xfrm flipH="1">
            <a:off x="2473325" y="4987925"/>
            <a:ext cx="371475" cy="25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0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62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752600"/>
            <a:ext cx="4798726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90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25"/>
            <a:ext cx="9144000" cy="650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30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5400"/>
            <a:ext cx="2590800" cy="304800"/>
          </a:xfrm>
        </p:spPr>
        <p:txBody>
          <a:bodyPr/>
          <a:lstStyle/>
          <a:p>
            <a:pPr eaLnBrk="1" hangingPunct="1"/>
            <a:r>
              <a:rPr lang="en-US" altLang="en-US" sz="1200" b="0" smtClean="0">
                <a:latin typeface="Arial" panose="020B0604020202020204" pitchFamily="34" charset="0"/>
              </a:rPr>
              <a:t>Figure 20.UN03</a:t>
            </a:r>
          </a:p>
        </p:txBody>
      </p:sp>
      <p:pic>
        <p:nvPicPr>
          <p:cNvPr id="15363" name="Picture 22" descr="20_UN03Summary_C1-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2617788"/>
            <a:ext cx="5219700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2011363" y="3500438"/>
            <a:ext cx="2413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3</a:t>
            </a:r>
            <a:r>
              <a:rPr lang="en-US" altLang="en-US" sz="2200" b="1">
                <a:sym typeface="Symbol" panose="05050102010706020507" pitchFamily="18" charset="2"/>
              </a:rPr>
              <a:t></a:t>
            </a:r>
            <a:endParaRPr lang="en-US" altLang="en-US" sz="2200" b="1"/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3287713" y="2620963"/>
            <a:ext cx="2413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3</a:t>
            </a:r>
            <a:r>
              <a:rPr lang="en-US" altLang="en-US" sz="2200" b="1">
                <a:sym typeface="Symbol" panose="05050102010706020507" pitchFamily="18" charset="2"/>
              </a:rPr>
              <a:t></a:t>
            </a:r>
            <a:endParaRPr lang="en-US" altLang="en-US" sz="2200" b="1"/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6880225" y="2627313"/>
            <a:ext cx="2413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3</a:t>
            </a:r>
            <a:r>
              <a:rPr lang="en-US" altLang="en-US" sz="2200" b="1">
                <a:sym typeface="Symbol" panose="05050102010706020507" pitchFamily="18" charset="2"/>
              </a:rPr>
              <a:t></a:t>
            </a:r>
            <a:endParaRPr lang="en-US" altLang="en-US" sz="2200" b="1"/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5675313" y="3500438"/>
            <a:ext cx="2413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3</a:t>
            </a:r>
            <a:r>
              <a:rPr lang="en-US" altLang="en-US" sz="2200" b="1">
                <a:sym typeface="Symbol" panose="05050102010706020507" pitchFamily="18" charset="2"/>
              </a:rPr>
              <a:t></a:t>
            </a:r>
            <a:endParaRPr lang="en-US" altLang="en-US" sz="2200" b="1"/>
          </a:p>
        </p:txBody>
      </p:sp>
      <p:sp>
        <p:nvSpPr>
          <p:cNvPr id="15368" name="Text Box 11"/>
          <p:cNvSpPr txBox="1">
            <a:spLocks noChangeArrowheads="1"/>
          </p:cNvSpPr>
          <p:nvPr/>
        </p:nvSpPr>
        <p:spPr bwMode="auto">
          <a:xfrm>
            <a:off x="2009775" y="2627313"/>
            <a:ext cx="2413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5</a:t>
            </a:r>
            <a:r>
              <a:rPr lang="en-US" altLang="en-US" sz="2200" b="1">
                <a:sym typeface="Symbol" panose="05050102010706020507" pitchFamily="18" charset="2"/>
              </a:rPr>
              <a:t></a:t>
            </a:r>
            <a:endParaRPr lang="en-US" altLang="en-US" sz="2200" b="1"/>
          </a:p>
        </p:txBody>
      </p:sp>
      <p:sp>
        <p:nvSpPr>
          <p:cNvPr id="15369" name="Text Box 12"/>
          <p:cNvSpPr txBox="1">
            <a:spLocks noChangeArrowheads="1"/>
          </p:cNvSpPr>
          <p:nvPr/>
        </p:nvSpPr>
        <p:spPr bwMode="auto">
          <a:xfrm>
            <a:off x="4025900" y="3492500"/>
            <a:ext cx="241300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5</a:t>
            </a:r>
            <a:r>
              <a:rPr lang="en-US" altLang="en-US" sz="2200" b="1">
                <a:sym typeface="Symbol" panose="05050102010706020507" pitchFamily="18" charset="2"/>
              </a:rPr>
              <a:t></a:t>
            </a:r>
            <a:endParaRPr lang="en-US" altLang="en-US" sz="2200" b="1"/>
          </a:p>
        </p:txBody>
      </p:sp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4875213" y="2620963"/>
            <a:ext cx="2413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5</a:t>
            </a:r>
            <a:r>
              <a:rPr lang="en-US" altLang="en-US" sz="2200" b="1">
                <a:sym typeface="Symbol" panose="05050102010706020507" pitchFamily="18" charset="2"/>
              </a:rPr>
              <a:t></a:t>
            </a:r>
            <a:endParaRPr lang="en-US" altLang="en-US" sz="2200" b="1"/>
          </a:p>
        </p:txBody>
      </p:sp>
      <p:sp>
        <p:nvSpPr>
          <p:cNvPr id="15371" name="Text Box 14"/>
          <p:cNvSpPr txBox="1">
            <a:spLocks noChangeArrowheads="1"/>
          </p:cNvSpPr>
          <p:nvPr/>
        </p:nvSpPr>
        <p:spPr bwMode="auto">
          <a:xfrm>
            <a:off x="6873875" y="3506788"/>
            <a:ext cx="2413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5</a:t>
            </a:r>
            <a:r>
              <a:rPr lang="en-US" altLang="en-US" sz="2200" b="1">
                <a:sym typeface="Symbol" panose="05050102010706020507" pitchFamily="18" charset="2"/>
              </a:rPr>
              <a:t></a:t>
            </a:r>
            <a:endParaRPr lang="en-US" altLang="en-US" sz="2200" b="1"/>
          </a:p>
        </p:txBody>
      </p:sp>
      <p:sp>
        <p:nvSpPr>
          <p:cNvPr id="15372" name="Text Box 15"/>
          <p:cNvSpPr txBox="1">
            <a:spLocks noChangeArrowheads="1"/>
          </p:cNvSpPr>
          <p:nvPr/>
        </p:nvSpPr>
        <p:spPr bwMode="auto">
          <a:xfrm>
            <a:off x="3271838" y="3203575"/>
            <a:ext cx="9699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CTTAA</a:t>
            </a:r>
          </a:p>
        </p:txBody>
      </p:sp>
      <p:sp>
        <p:nvSpPr>
          <p:cNvPr id="15373" name="Text Box 16"/>
          <p:cNvSpPr txBox="1">
            <a:spLocks noChangeArrowheads="1"/>
          </p:cNvSpPr>
          <p:nvPr/>
        </p:nvSpPr>
        <p:spPr bwMode="auto">
          <a:xfrm>
            <a:off x="4919663" y="2906713"/>
            <a:ext cx="9699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AATTC</a:t>
            </a:r>
          </a:p>
        </p:txBody>
      </p:sp>
      <p:sp>
        <p:nvSpPr>
          <p:cNvPr id="15374" name="Text Box 17"/>
          <p:cNvSpPr txBox="1">
            <a:spLocks noChangeArrowheads="1"/>
          </p:cNvSpPr>
          <p:nvPr/>
        </p:nvSpPr>
        <p:spPr bwMode="auto">
          <a:xfrm>
            <a:off x="3238500" y="2906713"/>
            <a:ext cx="228600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G</a:t>
            </a:r>
          </a:p>
        </p:txBody>
      </p:sp>
      <p:sp>
        <p:nvSpPr>
          <p:cNvPr id="15375" name="Text Box 18"/>
          <p:cNvSpPr txBox="1">
            <a:spLocks noChangeArrowheads="1"/>
          </p:cNvSpPr>
          <p:nvPr/>
        </p:nvSpPr>
        <p:spPr bwMode="auto">
          <a:xfrm>
            <a:off x="5678488" y="3205163"/>
            <a:ext cx="228600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200" b="1"/>
              <a:t>G</a:t>
            </a:r>
          </a:p>
        </p:txBody>
      </p:sp>
      <p:sp>
        <p:nvSpPr>
          <p:cNvPr id="15376" name="Text Box 19"/>
          <p:cNvSpPr txBox="1">
            <a:spLocks noChangeArrowheads="1"/>
          </p:cNvSpPr>
          <p:nvPr/>
        </p:nvSpPr>
        <p:spPr bwMode="auto">
          <a:xfrm>
            <a:off x="4527550" y="3721100"/>
            <a:ext cx="16192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sz="2400" b="1"/>
              <a:t>Sticky end</a:t>
            </a:r>
          </a:p>
        </p:txBody>
      </p:sp>
      <p:sp>
        <p:nvSpPr>
          <p:cNvPr id="15377" name="AutoShape 20"/>
          <p:cNvSpPr>
            <a:spLocks/>
          </p:cNvSpPr>
          <p:nvPr/>
        </p:nvSpPr>
        <p:spPr bwMode="auto">
          <a:xfrm rot="-5400000">
            <a:off x="5147469" y="2963069"/>
            <a:ext cx="244475" cy="715963"/>
          </a:xfrm>
          <a:prstGeom prst="leftBrace">
            <a:avLst>
              <a:gd name="adj1" fmla="val 24405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2400">
              <a:latin typeface="Times" panose="02020603050405020304" pitchFamily="18" charset="0"/>
            </a:endParaRPr>
          </a:p>
        </p:txBody>
      </p:sp>
      <p:sp>
        <p:nvSpPr>
          <p:cNvPr id="15378" name="Line 21"/>
          <p:cNvSpPr>
            <a:spLocks noChangeShapeType="1"/>
          </p:cNvSpPr>
          <p:nvPr/>
        </p:nvSpPr>
        <p:spPr bwMode="auto">
          <a:xfrm flipH="1">
            <a:off x="5224463" y="3405188"/>
            <a:ext cx="39687" cy="298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TextBox 1"/>
          <p:cNvSpPr txBox="1">
            <a:spLocks noChangeArrowheads="1"/>
          </p:cNvSpPr>
          <p:nvPr/>
        </p:nvSpPr>
        <p:spPr bwMode="auto">
          <a:xfrm>
            <a:off x="2133600" y="1295400"/>
            <a:ext cx="498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r>
              <a:rPr lang="en-US" altLang="en-US"/>
              <a:t>RESTRICTION ENZYME</a:t>
            </a:r>
          </a:p>
        </p:txBody>
      </p:sp>
    </p:spTree>
    <p:extLst>
      <p:ext uri="{BB962C8B-B14F-4D97-AF65-F5344CB8AC3E}">
        <p14:creationId xmlns:p14="http://schemas.microsoft.com/office/powerpoint/2010/main" val="406542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50"/>
          <a:stretch/>
        </p:blipFill>
        <p:spPr bwMode="auto">
          <a:xfrm>
            <a:off x="1447800" y="2133600"/>
            <a:ext cx="656272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10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914400"/>
            <a:ext cx="4948238" cy="545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39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1133475"/>
            <a:ext cx="657225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35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1FFB65-90AA-4DB5-A5AF-07BD1B150CC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762000"/>
            <a:ext cx="7772400" cy="1362075"/>
          </a:xfrm>
        </p:spPr>
        <p:txBody>
          <a:bodyPr/>
          <a:lstStyle/>
          <a:p>
            <a:r>
              <a:rPr lang="en-US" dirty="0" smtClean="0"/>
              <a:t>Last Time…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3" y="2181293"/>
            <a:ext cx="7772400" cy="1509712"/>
          </a:xfrm>
        </p:spPr>
        <p:txBody>
          <a:bodyPr/>
          <a:lstStyle/>
          <a:p>
            <a:r>
              <a:rPr lang="en-US" dirty="0" smtClean="0"/>
              <a:t>Table of Biomolecules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55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anose="020B0600070205080204" pitchFamily="34" charset="-128"/>
              </a:rPr>
              <a:t>Broad learning goal: </a:t>
            </a:r>
          </a:p>
        </p:txBody>
      </p:sp>
      <p:sp>
        <p:nvSpPr>
          <p:cNvPr id="15362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anose="020B0600070205080204" pitchFamily="34" charset="-128"/>
              </a:rPr>
              <a:t>Students will be able to </a:t>
            </a:r>
            <a:r>
              <a:rPr lang="en-US" altLang="en-US" u="sng" smtClean="0">
                <a:ea typeface="ＭＳ Ｐゴシック" panose="020B0600070205080204" pitchFamily="34" charset="-128"/>
              </a:rPr>
              <a:t>identify</a:t>
            </a:r>
            <a:r>
              <a:rPr lang="en-US" altLang="en-US" smtClean="0">
                <a:ea typeface="ＭＳ Ｐゴシック" panose="020B0600070205080204" pitchFamily="34" charset="-128"/>
              </a:rPr>
              <a:t> the most significant biomolecules exploited by technology including where they come from and </a:t>
            </a:r>
            <a:r>
              <a:rPr lang="en-US" altLang="en-US" u="sng" smtClean="0">
                <a:ea typeface="ＭＳ Ｐゴシック" panose="020B0600070205080204" pitchFamily="34" charset="-128"/>
              </a:rPr>
              <a:t>explain</a:t>
            </a:r>
            <a:r>
              <a:rPr lang="en-US" altLang="en-US" smtClean="0">
                <a:ea typeface="ＭＳ Ｐゴシック" panose="020B0600070205080204" pitchFamily="34" charset="-128"/>
              </a:rPr>
              <a:t> the significance of their role in nature and role in humans.</a:t>
            </a:r>
          </a:p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25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1FFB65-90AA-4DB5-A5AF-07BD1B150CC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762000"/>
            <a:ext cx="7772400" cy="1362075"/>
          </a:xfrm>
        </p:spPr>
        <p:txBody>
          <a:bodyPr/>
          <a:lstStyle/>
          <a:p>
            <a:r>
              <a:rPr lang="en-US" dirty="0" smtClean="0"/>
              <a:t>Biotech Applications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51183" y="2482918"/>
            <a:ext cx="4244617" cy="2927282"/>
          </a:xfrm>
        </p:spPr>
        <p:txBody>
          <a:bodyPr>
            <a:normAutofit/>
          </a:bodyPr>
          <a:lstStyle/>
          <a:p>
            <a:r>
              <a:rPr lang="en-US" i="1" dirty="0" smtClean="0"/>
              <a:t>Problem: </a:t>
            </a:r>
            <a:r>
              <a:rPr lang="en-US" dirty="0"/>
              <a:t/>
            </a:r>
            <a:br>
              <a:rPr lang="en-US" dirty="0"/>
            </a:br>
            <a:r>
              <a:rPr lang="en-US" sz="1800" dirty="0" smtClean="0"/>
              <a:t>- Diabetes affects millions of people in the US and around the world.</a:t>
            </a:r>
          </a:p>
          <a:p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- More than 30% of affected individuals in the US require insulin to treat this condition.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2400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19" t="69016" r="-4557" b="-3"/>
          <a:stretch/>
        </p:blipFill>
        <p:spPr bwMode="auto">
          <a:xfrm>
            <a:off x="5714999" y="2819399"/>
            <a:ext cx="2779713" cy="32651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674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1FFB65-90AA-4DB5-A5AF-07BD1B150CC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762000"/>
            <a:ext cx="7772400" cy="1362075"/>
          </a:xfrm>
        </p:spPr>
        <p:txBody>
          <a:bodyPr/>
          <a:lstStyle/>
          <a:p>
            <a:r>
              <a:rPr lang="en-US" dirty="0" smtClean="0"/>
              <a:t>Biotech Applications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210" y="36576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i="1" dirty="0"/>
              <a:t>Question: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How is human insulin </a:t>
            </a:r>
            <a:r>
              <a:rPr lang="en-US" sz="2400" dirty="0" smtClean="0"/>
              <a:t>mass produced for these patients using biotechnology?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19" t="69016" r="-4557" b="-3"/>
          <a:stretch/>
        </p:blipFill>
        <p:spPr bwMode="auto">
          <a:xfrm>
            <a:off x="5714999" y="2819399"/>
            <a:ext cx="2779713" cy="32651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092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/>
          </a:bodyPr>
          <a:lstStyle/>
          <a:p>
            <a:r>
              <a:rPr lang="en-US" dirty="0"/>
              <a:t>We commonly utilize E. coli in biotechnology to produce </a:t>
            </a:r>
            <a:r>
              <a:rPr lang="en-US" dirty="0" smtClean="0"/>
              <a:t>proteins, but E. coli does </a:t>
            </a:r>
            <a:r>
              <a:rPr lang="en-US" dirty="0"/>
              <a:t>not naturally carry the genetic information for the production of </a:t>
            </a:r>
            <a:r>
              <a:rPr lang="en-US" dirty="0" smtClean="0"/>
              <a:t>the insulin protein. 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Think/Pair/Share Question:</a:t>
            </a:r>
          </a:p>
          <a:p>
            <a:pPr lvl="1"/>
            <a:r>
              <a:rPr lang="en-US" dirty="0" smtClean="0"/>
              <a:t>Based </a:t>
            </a:r>
            <a:r>
              <a:rPr lang="en-US" dirty="0"/>
              <a:t>on the above, what has to happen in order to utilize E. coli to produce insulin</a:t>
            </a:r>
            <a:r>
              <a:rPr lang="en-US" dirty="0" smtClean="0"/>
              <a:t>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836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210" y="767148"/>
            <a:ext cx="35201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 smtClean="0"/>
              <a:t>Please Refer to the Handout Provided</a:t>
            </a:r>
          </a:p>
          <a:p>
            <a:pPr algn="ctr"/>
            <a:endParaRPr lang="en-US" sz="2400" i="1" dirty="0"/>
          </a:p>
          <a:p>
            <a:pPr algn="ctr"/>
            <a:endParaRPr lang="en-US" sz="2400" i="1" dirty="0" smtClean="0"/>
          </a:p>
          <a:p>
            <a:pPr algn="ctr"/>
            <a:endParaRPr lang="en-US" sz="2400" i="1" dirty="0"/>
          </a:p>
          <a:p>
            <a:pPr algn="ctr"/>
            <a:endParaRPr lang="en-US" sz="2400" i="1" dirty="0" smtClean="0"/>
          </a:p>
          <a:p>
            <a:pPr algn="ctr"/>
            <a:endParaRPr lang="en-US" sz="2400" i="1" dirty="0"/>
          </a:p>
          <a:p>
            <a:pPr algn="ctr"/>
            <a:r>
              <a:rPr lang="en-US" sz="2400" i="1" dirty="0" smtClean="0"/>
              <a:t>Let’s start at the end…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715" y="704850"/>
            <a:ext cx="4695825" cy="605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337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0" t="66604"/>
          <a:stretch/>
        </p:blipFill>
        <p:spPr bwMode="auto">
          <a:xfrm>
            <a:off x="5715000" y="4800600"/>
            <a:ext cx="3001086" cy="20224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210" y="767148"/>
            <a:ext cx="352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i="1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What is happening in step 9?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252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0" t="66604"/>
          <a:stretch/>
        </p:blipFill>
        <p:spPr bwMode="auto">
          <a:xfrm>
            <a:off x="5715000" y="4800600"/>
            <a:ext cx="3001086" cy="2022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210" y="767148"/>
            <a:ext cx="352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i="1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What is happening in step 9?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629400" y="45720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323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21"/>
          <a:stretch/>
        </p:blipFill>
        <p:spPr bwMode="auto">
          <a:xfrm>
            <a:off x="4038600" y="4953000"/>
            <a:ext cx="4677486" cy="1870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210" y="767148"/>
            <a:ext cx="352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i="1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What change is occurring between the recombinant E. coli and the colony of E. coli after arrow 8?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629400" y="45506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950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21"/>
          <a:stretch/>
        </p:blipFill>
        <p:spPr bwMode="auto">
          <a:xfrm>
            <a:off x="4038600" y="4953000"/>
            <a:ext cx="4677486" cy="1870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210" y="767148"/>
            <a:ext cx="352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i="1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What change is occurring between the recombinant E. coli and the colony of E. coli after arrow 8?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09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22"/>
          <a:stretch/>
        </p:blipFill>
        <p:spPr bwMode="auto">
          <a:xfrm>
            <a:off x="4038600" y="4038600"/>
            <a:ext cx="4677486" cy="2784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210" y="767148"/>
            <a:ext cx="352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i="1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What process is occurring in step 7, and what do you think is being highlighted (red) in this plasmid?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750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22"/>
          <a:stretch/>
        </p:blipFill>
        <p:spPr bwMode="auto">
          <a:xfrm>
            <a:off x="4038600" y="4038600"/>
            <a:ext cx="4677486" cy="2784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210" y="767148"/>
            <a:ext cx="352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i="1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What process is occurring in step 7, and what do you think is being highlighted (red) in this plasmid?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710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en-US" smtClean="0">
                <a:ea typeface="ＭＳ Ｐゴシック" panose="020B0600070205080204" pitchFamily="34" charset="-128"/>
              </a:rPr>
              <a:t>Tidbit specific learning outcomes</a:t>
            </a:r>
            <a:br>
              <a:rPr lang="en-US" altLang="en-US" smtClean="0">
                <a:ea typeface="ＭＳ Ｐゴシック" panose="020B0600070205080204" pitchFamily="34" charset="-128"/>
              </a:rPr>
            </a:b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008000"/>
                </a:solidFill>
                <a:ea typeface="ＭＳ Ｐゴシック" panose="020B0600070205080204" pitchFamily="34" charset="-128"/>
              </a:rPr>
              <a:t>Develop a logical process for a real life application of biotechnology using knowledge of biomolecules.  </a:t>
            </a:r>
          </a:p>
          <a:p>
            <a:r>
              <a:rPr lang="en-US" altLang="en-US" smtClean="0">
                <a:ea typeface="ＭＳ Ｐゴシック" panose="020B0600070205080204" pitchFamily="34" charset="-128"/>
              </a:rPr>
              <a:t>Relate evolution of biomolecules to potential bio technology application</a:t>
            </a:r>
          </a:p>
          <a:p>
            <a:r>
              <a:rPr lang="en-US" altLang="en-US" smtClean="0">
                <a:ea typeface="ＭＳ Ｐゴシック" panose="020B0600070205080204" pitchFamily="34" charset="-128"/>
              </a:rPr>
              <a:t>Recognize that you can use bacterial enzymes in humans because of the universality of the genetic code</a:t>
            </a:r>
          </a:p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458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22"/>
          <a:stretch/>
        </p:blipFill>
        <p:spPr bwMode="auto">
          <a:xfrm>
            <a:off x="4038600" y="4038600"/>
            <a:ext cx="4677486" cy="2784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210" y="767148"/>
            <a:ext cx="352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i="1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What process is occurring in step 7, and what do you think is being highlighted (red) in this plasmid?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863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22"/>
          <a:stretch/>
        </p:blipFill>
        <p:spPr bwMode="auto">
          <a:xfrm>
            <a:off x="4038600" y="3124200"/>
            <a:ext cx="4677486" cy="3698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210" y="767148"/>
            <a:ext cx="352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i="1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How might have the human insulin gene from step 7 been incorporated into a cut plasmid?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364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22"/>
          <a:stretch/>
        </p:blipFill>
        <p:spPr bwMode="auto">
          <a:xfrm>
            <a:off x="4038600" y="3124200"/>
            <a:ext cx="4677486" cy="3698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210" y="767148"/>
            <a:ext cx="352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i="1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81320" y="1524000"/>
            <a:ext cx="8229600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How might have the human insulin gene from step 7 been incorporated into a cut plasmid?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  <p:sp>
        <p:nvSpPr>
          <p:cNvPr id="4" name="Rectangle 3"/>
          <p:cNvSpPr/>
          <p:nvPr/>
        </p:nvSpPr>
        <p:spPr>
          <a:xfrm>
            <a:off x="1905000" y="3435820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                          Ligation </a:t>
            </a:r>
            <a:br>
              <a:rPr lang="en-US" b="1" dirty="0" smtClean="0"/>
            </a:br>
            <a:r>
              <a:rPr lang="en-US" b="1" dirty="0" smtClean="0"/>
              <a:t>(DNA fragment bonding)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210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22"/>
          <a:stretch/>
        </p:blipFill>
        <p:spPr bwMode="auto">
          <a:xfrm>
            <a:off x="4038600" y="3124200"/>
            <a:ext cx="4677486" cy="3698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210" y="767148"/>
            <a:ext cx="352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i="1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81320" y="1524000"/>
            <a:ext cx="8229600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How might have the human insulin gene from step 7 been incorporated into a cut plasmid?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39410" y="3372687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DNA Ligase</a:t>
            </a:r>
          </a:p>
        </p:txBody>
      </p:sp>
      <p:sp>
        <p:nvSpPr>
          <p:cNvPr id="4" name="Rectangle 3"/>
          <p:cNvSpPr/>
          <p:nvPr/>
        </p:nvSpPr>
        <p:spPr>
          <a:xfrm>
            <a:off x="1905000" y="3435820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                          Ligation </a:t>
            </a:r>
            <a:br>
              <a:rPr lang="en-US" b="1" dirty="0" smtClean="0"/>
            </a:br>
            <a:r>
              <a:rPr lang="en-US" b="1" dirty="0" smtClean="0"/>
              <a:t>(DNA fragment bonding)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617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715" y="685800"/>
            <a:ext cx="4695825" cy="605790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3494305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Discuss in Group steps 5, 4, 3, 2, 1…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39410" y="3372687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Effect of DNA ligase</a:t>
            </a:r>
            <a:br>
              <a:rPr lang="en-US" sz="1700" b="1" dirty="0" smtClean="0"/>
            </a:br>
            <a:r>
              <a:rPr lang="en-US" sz="1700" b="1" dirty="0" smtClean="0"/>
              <a:t>(integration into plasmid)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5000" y="3435820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                          Ligation </a:t>
            </a:r>
            <a:br>
              <a:rPr lang="en-US" b="1" dirty="0" smtClean="0"/>
            </a:br>
            <a:r>
              <a:rPr lang="en-US" b="1" dirty="0" smtClean="0"/>
              <a:t>(DNA fragment bonding)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747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715" y="685800"/>
            <a:ext cx="4695825" cy="60579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39410" y="3372687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Effect of DNA ligase</a:t>
            </a:r>
            <a:br>
              <a:rPr lang="en-US" sz="1700" b="1" dirty="0" smtClean="0"/>
            </a:br>
            <a:r>
              <a:rPr lang="en-US" sz="1700" b="1" dirty="0" smtClean="0"/>
              <a:t>(integration into plasmid)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5000" y="3435820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                          Ligation </a:t>
            </a:r>
            <a:br>
              <a:rPr lang="en-US" b="1" dirty="0" smtClean="0"/>
            </a:br>
            <a:r>
              <a:rPr lang="en-US" b="1" dirty="0" smtClean="0"/>
              <a:t>(DNA fragment bonding)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1847390" y="1192437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E. coli genomic DNA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141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715" y="685800"/>
            <a:ext cx="4695825" cy="60579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39410" y="3372687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Effect of DNA ligase</a:t>
            </a:r>
            <a:br>
              <a:rPr lang="en-US" sz="1700" b="1" dirty="0" smtClean="0"/>
            </a:br>
            <a:r>
              <a:rPr lang="en-US" sz="1700" b="1" dirty="0" smtClean="0"/>
              <a:t>(integration into plasmid)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5000" y="3435820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                          Ligation </a:t>
            </a:r>
            <a:br>
              <a:rPr lang="en-US" b="1" dirty="0" smtClean="0"/>
            </a:br>
            <a:r>
              <a:rPr lang="en-US" b="1" dirty="0" smtClean="0"/>
              <a:t>(DNA fragment bonding)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1847390" y="1192437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E. coli genomic DNA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4794191" y="978932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Plasmid </a:t>
            </a:r>
            <a:br>
              <a:rPr lang="en-US" b="1" dirty="0" smtClean="0"/>
            </a:br>
            <a:r>
              <a:rPr lang="en-US" b="1" dirty="0" smtClean="0"/>
              <a:t>extraction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580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715" y="685800"/>
            <a:ext cx="4695825" cy="60579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39410" y="3372687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Effect of DNA ligase</a:t>
            </a:r>
            <a:br>
              <a:rPr lang="en-US" sz="1700" b="1" dirty="0" smtClean="0"/>
            </a:br>
            <a:r>
              <a:rPr lang="en-US" sz="1700" b="1" dirty="0" smtClean="0"/>
              <a:t>(integration into plasmid)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5000" y="3435820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                          Ligation </a:t>
            </a:r>
            <a:br>
              <a:rPr lang="en-US" b="1" dirty="0" smtClean="0"/>
            </a:br>
            <a:r>
              <a:rPr lang="en-US" b="1" dirty="0" smtClean="0"/>
              <a:t>(DNA fragment bonding)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1847390" y="1192437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E. coli genomic DNA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1232333" y="1819525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Restriction Enzyme Digestion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4794191" y="978932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Plasmid </a:t>
            </a:r>
            <a:br>
              <a:rPr lang="en-US" b="1" dirty="0" smtClean="0"/>
            </a:br>
            <a:r>
              <a:rPr lang="en-US" b="1" dirty="0" smtClean="0"/>
              <a:t>extraction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335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715" y="685800"/>
            <a:ext cx="4695825" cy="60579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39410" y="3372687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Effect of DNA ligase</a:t>
            </a:r>
            <a:br>
              <a:rPr lang="en-US" sz="1700" b="1" dirty="0" smtClean="0"/>
            </a:br>
            <a:r>
              <a:rPr lang="en-US" sz="1700" b="1" dirty="0" smtClean="0"/>
              <a:t>(integration into plasmid)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5000" y="3435820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                          Ligation </a:t>
            </a:r>
            <a:br>
              <a:rPr lang="en-US" b="1" dirty="0" smtClean="0"/>
            </a:br>
            <a:r>
              <a:rPr lang="en-US" b="1" dirty="0" smtClean="0"/>
              <a:t>(DNA fragment bonding)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1847390" y="1192437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E. coli genomic DNA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1232333" y="1819525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Restriction Enzyme Digestion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4794191" y="978932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Plasmid </a:t>
            </a:r>
            <a:br>
              <a:rPr lang="en-US" b="1" dirty="0" smtClean="0"/>
            </a:br>
            <a:r>
              <a:rPr lang="en-US" b="1" dirty="0" smtClean="0"/>
              <a:t>extraction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288831" y="1204397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mRNA</a:t>
            </a:r>
            <a:endParaRPr lang="en-US" sz="1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422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715" y="685800"/>
            <a:ext cx="4695825" cy="60579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39410" y="3372687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Effect of DNA ligase</a:t>
            </a:r>
            <a:br>
              <a:rPr lang="en-US" sz="1700" b="1" dirty="0" smtClean="0"/>
            </a:br>
            <a:r>
              <a:rPr lang="en-US" sz="1700" b="1" dirty="0" smtClean="0"/>
              <a:t>(integration into plasmid)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5000" y="3435820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                          Ligation </a:t>
            </a:r>
            <a:br>
              <a:rPr lang="en-US" b="1" dirty="0" smtClean="0"/>
            </a:br>
            <a:r>
              <a:rPr lang="en-US" b="1" dirty="0" smtClean="0"/>
              <a:t>(DNA fragment bonding)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1847390" y="1192437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E. coli genomic DNA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1232333" y="1819525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Restriction Enzyme Digestion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4794191" y="978932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Plasmid </a:t>
            </a:r>
            <a:br>
              <a:rPr lang="en-US" b="1" dirty="0" smtClean="0"/>
            </a:br>
            <a:r>
              <a:rPr lang="en-US" b="1" dirty="0" smtClean="0"/>
              <a:t>extraction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288831" y="1204397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mRNA</a:t>
            </a:r>
            <a:endParaRPr lang="en-US" sz="1400" b="1" dirty="0"/>
          </a:p>
        </p:txBody>
      </p:sp>
      <p:sp>
        <p:nvSpPr>
          <p:cNvPr id="17" name="Rectangle 16"/>
          <p:cNvSpPr/>
          <p:nvPr/>
        </p:nvSpPr>
        <p:spPr>
          <a:xfrm>
            <a:off x="7128731" y="1429862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RT</a:t>
            </a:r>
            <a:endParaRPr lang="en-US" sz="1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543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ea typeface="ＭＳ Ｐゴシック" panose="020B0600070205080204" pitchFamily="34" charset="-128"/>
              </a:rPr>
              <a:t>Identify the major biomolecules utilized in Biotechnology</a:t>
            </a:r>
          </a:p>
          <a:p>
            <a:r>
              <a:rPr lang="en-US" altLang="en-US" smtClean="0">
                <a:ea typeface="ＭＳ Ｐゴシック" panose="020B0600070205080204" pitchFamily="34" charset="-128"/>
              </a:rPr>
              <a:t>Describe the function of the biomolecules in nature</a:t>
            </a:r>
          </a:p>
        </p:txBody>
      </p:sp>
      <p:sp>
        <p:nvSpPr>
          <p:cNvPr id="1741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smtClean="0">
                <a:ea typeface="ＭＳ Ｐゴシック" panose="020B0600070205080204" pitchFamily="34" charset="-128"/>
              </a:rPr>
              <a:t>Students should already be able to </a:t>
            </a:r>
          </a:p>
        </p:txBody>
      </p:sp>
    </p:spTree>
    <p:extLst>
      <p:ext uri="{BB962C8B-B14F-4D97-AF65-F5344CB8AC3E}">
        <p14:creationId xmlns:p14="http://schemas.microsoft.com/office/powerpoint/2010/main" val="413455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715" y="685800"/>
            <a:ext cx="4695825" cy="60579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39410" y="3372687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Effect of DNA ligase</a:t>
            </a:r>
            <a:br>
              <a:rPr lang="en-US" sz="1700" b="1" dirty="0" smtClean="0"/>
            </a:br>
            <a:r>
              <a:rPr lang="en-US" sz="1700" b="1" dirty="0" smtClean="0"/>
              <a:t>(integration into plasmid)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5000" y="3435820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                          Ligation </a:t>
            </a:r>
            <a:br>
              <a:rPr lang="en-US" b="1" dirty="0" smtClean="0"/>
            </a:br>
            <a:r>
              <a:rPr lang="en-US" b="1" dirty="0" smtClean="0"/>
              <a:t>(DNA fragment bonding)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1847390" y="1192437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E. coli genomic DNA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1232333" y="1819525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Restriction Enzyme Digestion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4794191" y="978932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Plasmid </a:t>
            </a:r>
            <a:br>
              <a:rPr lang="en-US" b="1" dirty="0" smtClean="0"/>
            </a:br>
            <a:r>
              <a:rPr lang="en-US" b="1" dirty="0" smtClean="0"/>
              <a:t>extraction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288831" y="1204397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mRNA</a:t>
            </a:r>
            <a:endParaRPr lang="en-US" sz="1400" b="1" dirty="0"/>
          </a:p>
        </p:txBody>
      </p:sp>
      <p:sp>
        <p:nvSpPr>
          <p:cNvPr id="17" name="Rectangle 16"/>
          <p:cNvSpPr/>
          <p:nvPr/>
        </p:nvSpPr>
        <p:spPr>
          <a:xfrm>
            <a:off x="7128731" y="1429862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RT</a:t>
            </a:r>
            <a:endParaRPr lang="en-US" sz="1400" b="1" dirty="0"/>
          </a:p>
        </p:txBody>
      </p:sp>
      <p:sp>
        <p:nvSpPr>
          <p:cNvPr id="18" name="Rectangle 17"/>
          <p:cNvSpPr/>
          <p:nvPr/>
        </p:nvSpPr>
        <p:spPr>
          <a:xfrm>
            <a:off x="6933045" y="1887393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cDNA</a:t>
            </a:r>
            <a:endParaRPr lang="en-US" sz="1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90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715" y="685800"/>
            <a:ext cx="4695825" cy="60579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39410" y="3372687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Effect of DNA ligase</a:t>
            </a:r>
            <a:br>
              <a:rPr lang="en-US" sz="1700" b="1" dirty="0" smtClean="0"/>
            </a:br>
            <a:r>
              <a:rPr lang="en-US" sz="1700" b="1" dirty="0" smtClean="0"/>
              <a:t>(integration into plasmid)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5000" y="3435820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                          Ligation </a:t>
            </a:r>
            <a:br>
              <a:rPr lang="en-US" b="1" dirty="0" smtClean="0"/>
            </a:br>
            <a:r>
              <a:rPr lang="en-US" b="1" dirty="0" smtClean="0"/>
              <a:t>(DNA fragment bonding)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1847390" y="1192437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E. coli genomic DNA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1232333" y="1819525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Restriction Enzyme Digestion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4794191" y="978932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Plasmid </a:t>
            </a:r>
            <a:br>
              <a:rPr lang="en-US" b="1" dirty="0" smtClean="0"/>
            </a:br>
            <a:r>
              <a:rPr lang="en-US" b="1" dirty="0" smtClean="0"/>
              <a:t>extraction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288831" y="1204397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mRNA</a:t>
            </a:r>
            <a:endParaRPr lang="en-US" sz="1400" b="1" dirty="0"/>
          </a:p>
        </p:txBody>
      </p:sp>
      <p:sp>
        <p:nvSpPr>
          <p:cNvPr id="17" name="Rectangle 16"/>
          <p:cNvSpPr/>
          <p:nvPr/>
        </p:nvSpPr>
        <p:spPr>
          <a:xfrm>
            <a:off x="7128731" y="1429862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RT</a:t>
            </a:r>
            <a:endParaRPr lang="en-US" sz="1400" b="1" dirty="0"/>
          </a:p>
        </p:txBody>
      </p:sp>
      <p:sp>
        <p:nvSpPr>
          <p:cNvPr id="18" name="Rectangle 17"/>
          <p:cNvSpPr/>
          <p:nvPr/>
        </p:nvSpPr>
        <p:spPr>
          <a:xfrm>
            <a:off x="6933045" y="1887393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cDNA</a:t>
            </a:r>
            <a:endParaRPr lang="en-US" sz="1400" b="1" dirty="0"/>
          </a:p>
        </p:txBody>
      </p:sp>
      <p:sp>
        <p:nvSpPr>
          <p:cNvPr id="19" name="Rectangle 18"/>
          <p:cNvSpPr/>
          <p:nvPr/>
        </p:nvSpPr>
        <p:spPr>
          <a:xfrm>
            <a:off x="6172200" y="1897488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PCR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557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2715" y="685800"/>
            <a:ext cx="4695825" cy="60579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553200" y="46482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Insulin expression </a:t>
            </a:r>
            <a:br>
              <a:rPr lang="en-US" sz="1700" b="1" dirty="0" smtClean="0"/>
            </a:br>
            <a:r>
              <a:rPr lang="en-US" sz="1700" b="1" dirty="0" smtClean="0"/>
              <a:t>and purification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5465889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Asexual Reproduction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19400" y="4626864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Transformation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26505" y="4038600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Human Insulin Gene</a:t>
            </a:r>
            <a:br>
              <a:rPr lang="en-US" sz="1700" b="1" dirty="0" smtClean="0"/>
            </a:br>
            <a:r>
              <a:rPr lang="en-US" sz="1700" b="1" dirty="0" smtClean="0"/>
              <a:t>(recombinant DNA sequence)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39410" y="3372687"/>
            <a:ext cx="8229600" cy="50505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fontAlgn="auto">
              <a:spcAft>
                <a:spcPts val="0"/>
              </a:spcAft>
              <a:buNone/>
            </a:pPr>
            <a:r>
              <a:rPr lang="en-US" sz="1700" b="1" dirty="0" smtClean="0"/>
              <a:t>Effect of DNA ligase</a:t>
            </a:r>
            <a:br>
              <a:rPr lang="en-US" sz="1700" b="1" dirty="0" smtClean="0"/>
            </a:br>
            <a:r>
              <a:rPr lang="en-US" sz="1700" b="1" dirty="0" smtClean="0"/>
              <a:t>(integration into plasmid)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5000" y="3435820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                          Ligation </a:t>
            </a:r>
            <a:br>
              <a:rPr lang="en-US" b="1" dirty="0" smtClean="0"/>
            </a:br>
            <a:r>
              <a:rPr lang="en-US" b="1" dirty="0" smtClean="0"/>
              <a:t>(DNA fragment bonding)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1847390" y="1192437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E. coli genomic DNA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1232333" y="1819525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Restriction Enzyme Digestion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4794191" y="978932"/>
            <a:ext cx="5129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Plasmid </a:t>
            </a:r>
            <a:br>
              <a:rPr lang="en-US" b="1" dirty="0" smtClean="0"/>
            </a:br>
            <a:r>
              <a:rPr lang="en-US" b="1" dirty="0" smtClean="0"/>
              <a:t>extraction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288831" y="1204397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mRNA</a:t>
            </a:r>
            <a:endParaRPr lang="en-US" sz="1400" b="1" dirty="0"/>
          </a:p>
        </p:txBody>
      </p:sp>
      <p:sp>
        <p:nvSpPr>
          <p:cNvPr id="17" name="Rectangle 16"/>
          <p:cNvSpPr/>
          <p:nvPr/>
        </p:nvSpPr>
        <p:spPr>
          <a:xfrm>
            <a:off x="7128731" y="1429862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RT</a:t>
            </a:r>
            <a:endParaRPr lang="en-US" sz="1400" b="1" dirty="0"/>
          </a:p>
        </p:txBody>
      </p:sp>
      <p:sp>
        <p:nvSpPr>
          <p:cNvPr id="18" name="Rectangle 17"/>
          <p:cNvSpPr/>
          <p:nvPr/>
        </p:nvSpPr>
        <p:spPr>
          <a:xfrm>
            <a:off x="6933045" y="1887393"/>
            <a:ext cx="5129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sz="1400" b="1" dirty="0" smtClean="0"/>
              <a:t>cDNA</a:t>
            </a:r>
            <a:endParaRPr lang="en-US" sz="1400" b="1" dirty="0"/>
          </a:p>
        </p:txBody>
      </p:sp>
      <p:sp>
        <p:nvSpPr>
          <p:cNvPr id="19" name="Rectangle 18"/>
          <p:cNvSpPr/>
          <p:nvPr/>
        </p:nvSpPr>
        <p:spPr>
          <a:xfrm>
            <a:off x="6172200" y="1897488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PCR</a:t>
            </a:r>
            <a:endParaRPr lang="en-US" b="1" dirty="0"/>
          </a:p>
        </p:txBody>
      </p:sp>
      <p:sp>
        <p:nvSpPr>
          <p:cNvPr id="20" name="Rectangle 19"/>
          <p:cNvSpPr/>
          <p:nvPr/>
        </p:nvSpPr>
        <p:spPr>
          <a:xfrm>
            <a:off x="5919550" y="2366573"/>
            <a:ext cx="5129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fontAlgn="auto">
              <a:spcAft>
                <a:spcPts val="0"/>
              </a:spcAft>
              <a:buNone/>
            </a:pPr>
            <a:r>
              <a:rPr lang="en-US" b="1" dirty="0" smtClean="0"/>
              <a:t>Amplified Insulin Gene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035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210" y="767148"/>
            <a:ext cx="352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i="1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543800" cy="5050536"/>
          </a:xfrm>
        </p:spPr>
        <p:txBody>
          <a:bodyPr>
            <a:normAutofit/>
          </a:bodyPr>
          <a:lstStyle/>
          <a:p>
            <a:r>
              <a:rPr lang="en-US" dirty="0" smtClean="0"/>
              <a:t>Thinking Further: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Why do we use bacterial restriction enzymes to cut human DNA in biotech? </a:t>
            </a:r>
          </a:p>
          <a:p>
            <a:pPr marL="411480" lvl="1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From an evolutionary perspective, how can this prokaryotic enzyme be functional in both types of cells?</a:t>
            </a:r>
          </a:p>
          <a:p>
            <a:pPr lvl="1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566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1FFB65-90AA-4DB5-A5AF-07BD1B150C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28600"/>
            <a:ext cx="7772400" cy="1362075"/>
          </a:xfrm>
        </p:spPr>
        <p:txBody>
          <a:bodyPr/>
          <a:lstStyle/>
          <a:p>
            <a:r>
              <a:rPr lang="en-US" dirty="0" smtClean="0"/>
              <a:t>Last Time…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752807"/>
            <a:ext cx="7658100" cy="495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1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941045" y="3360593"/>
            <a:ext cx="6886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7200" b="1" dirty="0">
              <a:solidFill>
                <a:schemeClr val="accent1">
                  <a:lumMod val="75000"/>
                </a:schemeClr>
              </a:solidFill>
              <a:effectLst/>
              <a:latin typeface="Berlin Sans FB Demi" panose="020E0802020502020306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9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Today’s Topic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Berlin Sans FB Demi" panose="020E0802020502020306" pitchFamily="34" charset="0"/>
              </a:rPr>
              <a:t>Biotech STUFFFFFF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2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1FFB65-90AA-4DB5-A5AF-07BD1B150C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762000"/>
            <a:ext cx="7772400" cy="1362075"/>
          </a:xfrm>
        </p:spPr>
        <p:txBody>
          <a:bodyPr/>
          <a:lstStyle/>
          <a:p>
            <a:r>
              <a:rPr lang="en-US" dirty="0" smtClean="0"/>
              <a:t>Today’s Objective: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3" y="2181293"/>
            <a:ext cx="7772400" cy="1509712"/>
          </a:xfrm>
        </p:spPr>
        <p:txBody>
          <a:bodyPr/>
          <a:lstStyle/>
          <a:p>
            <a:r>
              <a:rPr lang="en-US" dirty="0" smtClean="0"/>
              <a:t>To develop a logical process for a real-life application of biotechnology using knowledge of biomolecules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62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1FFB65-90AA-4DB5-A5AF-07BD1B150C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762000"/>
            <a:ext cx="7772400" cy="1362075"/>
          </a:xfrm>
        </p:spPr>
        <p:txBody>
          <a:bodyPr/>
          <a:lstStyle/>
          <a:p>
            <a:r>
              <a:rPr lang="en-US" dirty="0" smtClean="0"/>
              <a:t>Warm-Up Exercise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3" y="2181293"/>
            <a:ext cx="7772400" cy="1509712"/>
          </a:xfrm>
        </p:spPr>
        <p:txBody>
          <a:bodyPr/>
          <a:lstStyle/>
          <a:p>
            <a:r>
              <a:rPr lang="en-US" dirty="0" smtClean="0"/>
              <a:t>Brainstorm in your groups…what are some biotech applications that you are familiar with?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17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5400"/>
            <a:ext cx="2590800" cy="304800"/>
          </a:xfrm>
        </p:spPr>
        <p:txBody>
          <a:bodyPr/>
          <a:lstStyle/>
          <a:p>
            <a:pPr eaLnBrk="1" hangingPunct="1"/>
            <a:r>
              <a:rPr lang="en-US" altLang="en-US" sz="1200" b="0" smtClean="0">
                <a:latin typeface="Arial" panose="020B0604020202020204" pitchFamily="34" charset="0"/>
              </a:rPr>
              <a:t>Figure 20.23</a:t>
            </a:r>
          </a:p>
        </p:txBody>
      </p:sp>
      <p:pic>
        <p:nvPicPr>
          <p:cNvPr id="4099" name="Picture 47" descr="20_23RetroviralGeneTher-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8" y="136525"/>
            <a:ext cx="6383337" cy="658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 Box 19"/>
          <p:cNvSpPr txBox="1">
            <a:spLocks noChangeArrowheads="1"/>
          </p:cNvSpPr>
          <p:nvPr/>
        </p:nvSpPr>
        <p:spPr bwMode="auto">
          <a:xfrm>
            <a:off x="1411288" y="122238"/>
            <a:ext cx="1417637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1"/>
              <a:t>Cloned gene</a:t>
            </a:r>
          </a:p>
        </p:txBody>
      </p:sp>
      <p:sp>
        <p:nvSpPr>
          <p:cNvPr id="4106" name="Text Box 35"/>
          <p:cNvSpPr txBox="1">
            <a:spLocks noChangeArrowheads="1"/>
          </p:cNvSpPr>
          <p:nvPr/>
        </p:nvSpPr>
        <p:spPr bwMode="auto">
          <a:xfrm>
            <a:off x="1635125" y="4262438"/>
            <a:ext cx="86042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1" dirty="0"/>
              <a:t>Bone</a:t>
            </a:r>
            <a:br>
              <a:rPr lang="en-US" altLang="en-US" sz="1600" b="1" dirty="0"/>
            </a:br>
            <a:r>
              <a:rPr lang="en-US" altLang="en-US" sz="1600" b="1" dirty="0"/>
              <a:t>marrow</a:t>
            </a:r>
            <a:br>
              <a:rPr lang="en-US" altLang="en-US" sz="1600" b="1" dirty="0"/>
            </a:br>
            <a:r>
              <a:rPr lang="en-US" altLang="en-US" sz="1600" b="1" dirty="0" smtClean="0"/>
              <a:t>cell</a:t>
            </a:r>
            <a:endParaRPr lang="en-US" altLang="en-US" sz="1600" b="1" dirty="0"/>
          </a:p>
        </p:txBody>
      </p:sp>
      <p:sp>
        <p:nvSpPr>
          <p:cNvPr id="4107" name="Text Box 36"/>
          <p:cNvSpPr txBox="1">
            <a:spLocks noChangeArrowheads="1"/>
          </p:cNvSpPr>
          <p:nvPr/>
        </p:nvSpPr>
        <p:spPr bwMode="auto">
          <a:xfrm>
            <a:off x="3792538" y="1536700"/>
            <a:ext cx="9667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1"/>
              <a:t>Viral RNA</a:t>
            </a:r>
          </a:p>
        </p:txBody>
      </p:sp>
      <p:sp>
        <p:nvSpPr>
          <p:cNvPr id="4108" name="Text Box 37"/>
          <p:cNvSpPr txBox="1">
            <a:spLocks noChangeArrowheads="1"/>
          </p:cNvSpPr>
          <p:nvPr/>
        </p:nvSpPr>
        <p:spPr bwMode="auto">
          <a:xfrm>
            <a:off x="5749925" y="5916613"/>
            <a:ext cx="754063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spcBef>
                <a:spcPct val="20000"/>
              </a:spcBef>
              <a:buClr>
                <a:srgbClr val="D1300D"/>
              </a:buClr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8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600" b="1"/>
              <a:t>Bone</a:t>
            </a:r>
            <a:br>
              <a:rPr lang="en-US" altLang="en-US" sz="1600" b="1"/>
            </a:br>
            <a:r>
              <a:rPr lang="en-US" altLang="en-US" sz="1600" b="1"/>
              <a:t>marrow</a:t>
            </a:r>
          </a:p>
        </p:txBody>
      </p:sp>
      <p:sp>
        <p:nvSpPr>
          <p:cNvPr id="4113" name="Line 42"/>
          <p:cNvSpPr>
            <a:spLocks noChangeShapeType="1"/>
          </p:cNvSpPr>
          <p:nvPr/>
        </p:nvSpPr>
        <p:spPr bwMode="auto">
          <a:xfrm>
            <a:off x="5397500" y="6046788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4" name="Line 43"/>
          <p:cNvSpPr>
            <a:spLocks noChangeShapeType="1"/>
          </p:cNvSpPr>
          <p:nvPr/>
        </p:nvSpPr>
        <p:spPr bwMode="auto">
          <a:xfrm flipH="1">
            <a:off x="2182813" y="4206875"/>
            <a:ext cx="568325" cy="185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6" name="Line 45"/>
          <p:cNvSpPr>
            <a:spLocks noChangeShapeType="1"/>
          </p:cNvSpPr>
          <p:nvPr/>
        </p:nvSpPr>
        <p:spPr bwMode="auto">
          <a:xfrm>
            <a:off x="2671763" y="277813"/>
            <a:ext cx="252412" cy="17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7" name="Line 46"/>
          <p:cNvSpPr>
            <a:spLocks noChangeShapeType="1"/>
          </p:cNvSpPr>
          <p:nvPr/>
        </p:nvSpPr>
        <p:spPr bwMode="auto">
          <a:xfrm>
            <a:off x="3479800" y="1654175"/>
            <a:ext cx="2635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7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ASPOLLED" val="419F752B822B46A6A7B398E74D423AF1"/>
  <p:tag name="TPVERSION" val="5"/>
  <p:tag name="TPFULLVERSION" val="5.1.1.3052"/>
  <p:tag name="PPTVERSION" val="14"/>
  <p:tag name="TPOS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11312</TotalTime>
  <Words>859</Words>
  <Application>Microsoft Office PowerPoint</Application>
  <PresentationFormat>On-screen Show (4:3)</PresentationFormat>
  <Paragraphs>273</Paragraphs>
  <Slides>43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6" baseType="lpstr">
      <vt:lpstr>Arial</vt:lpstr>
      <vt:lpstr>Berlin Sans FB Demi</vt:lpstr>
      <vt:lpstr>Bradley Hand ITC</vt:lpstr>
      <vt:lpstr>Calibri</vt:lpstr>
      <vt:lpstr>Georgia</vt:lpstr>
      <vt:lpstr>ＭＳ Ｐゴシック</vt:lpstr>
      <vt:lpstr>Symbol</vt:lpstr>
      <vt:lpstr>Times</vt:lpstr>
      <vt:lpstr>Times New Roman</vt:lpstr>
      <vt:lpstr>Trebuchet MS</vt:lpstr>
      <vt:lpstr>Wingdings 2</vt:lpstr>
      <vt:lpstr>ヒラギノ角ゴ Pro W3</vt:lpstr>
      <vt:lpstr>Urban</vt:lpstr>
      <vt:lpstr>Context</vt:lpstr>
      <vt:lpstr>Broad learning goal: </vt:lpstr>
      <vt:lpstr>Tidbit specific learning outcomes </vt:lpstr>
      <vt:lpstr>Students should already be able to </vt:lpstr>
      <vt:lpstr>Last Time…</vt:lpstr>
      <vt:lpstr>Today’s Topic</vt:lpstr>
      <vt:lpstr>Today’s Objective:</vt:lpstr>
      <vt:lpstr>Warm-Up Exercise</vt:lpstr>
      <vt:lpstr>Figure 20.23</vt:lpstr>
      <vt:lpstr>Figure 20.24</vt:lpstr>
      <vt:lpstr>Figure 20.26</vt:lpstr>
      <vt:lpstr>PowerPoint Presentation</vt:lpstr>
      <vt:lpstr>PowerPoint Presentation</vt:lpstr>
      <vt:lpstr>PowerPoint Presentation</vt:lpstr>
      <vt:lpstr>Figure 20.UN03</vt:lpstr>
      <vt:lpstr>PowerPoint Presentation</vt:lpstr>
      <vt:lpstr>PowerPoint Presentation</vt:lpstr>
      <vt:lpstr>PowerPoint Presentation</vt:lpstr>
      <vt:lpstr>Last Time…</vt:lpstr>
      <vt:lpstr>Biotech Applications</vt:lpstr>
      <vt:lpstr>Biotech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West Chester University of 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happened to my cousin Patrick O’Neill?</dc:title>
  <dc:creator>75MKNABB</dc:creator>
  <cp:lastModifiedBy>David Sovic</cp:lastModifiedBy>
  <cp:revision>507</cp:revision>
  <dcterms:created xsi:type="dcterms:W3CDTF">2007-12-17T00:28:56Z</dcterms:created>
  <dcterms:modified xsi:type="dcterms:W3CDTF">2016-01-22T15:55:18Z</dcterms:modified>
</cp:coreProperties>
</file>